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3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35.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6.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20" r:id="rId1"/>
    <p:sldMasterId id="2147483728" r:id="rId2"/>
  </p:sldMasterIdLst>
  <p:notesMasterIdLst>
    <p:notesMasterId r:id="rId79"/>
  </p:notesMasterIdLst>
  <p:handoutMasterIdLst>
    <p:handoutMasterId r:id="rId80"/>
  </p:handoutMasterIdLst>
  <p:sldIdLst>
    <p:sldId id="326" r:id="rId3"/>
    <p:sldId id="335" r:id="rId4"/>
    <p:sldId id="257" r:id="rId5"/>
    <p:sldId id="303" r:id="rId6"/>
    <p:sldId id="263" r:id="rId7"/>
    <p:sldId id="388" r:id="rId8"/>
    <p:sldId id="330" r:id="rId9"/>
    <p:sldId id="351" r:id="rId10"/>
    <p:sldId id="352" r:id="rId11"/>
    <p:sldId id="458" r:id="rId12"/>
    <p:sldId id="459" r:id="rId13"/>
    <p:sldId id="460" r:id="rId14"/>
    <p:sldId id="493" r:id="rId15"/>
    <p:sldId id="387" r:id="rId16"/>
    <p:sldId id="331" r:id="rId17"/>
    <p:sldId id="267" r:id="rId18"/>
    <p:sldId id="332" r:id="rId19"/>
    <p:sldId id="336" r:id="rId20"/>
    <p:sldId id="281" r:id="rId21"/>
    <p:sldId id="414" r:id="rId22"/>
    <p:sldId id="273" r:id="rId23"/>
    <p:sldId id="538" r:id="rId24"/>
    <p:sldId id="539" r:id="rId25"/>
    <p:sldId id="540" r:id="rId26"/>
    <p:sldId id="512" r:id="rId27"/>
    <p:sldId id="513" r:id="rId28"/>
    <p:sldId id="514" r:id="rId29"/>
    <p:sldId id="515" r:id="rId30"/>
    <p:sldId id="291" r:id="rId31"/>
    <p:sldId id="320" r:id="rId32"/>
    <p:sldId id="322" r:id="rId33"/>
    <p:sldId id="324" r:id="rId34"/>
    <p:sldId id="345" r:id="rId35"/>
    <p:sldId id="541" r:id="rId36"/>
    <p:sldId id="543" r:id="rId37"/>
    <p:sldId id="542" r:id="rId38"/>
    <p:sldId id="544" r:id="rId39"/>
    <p:sldId id="545" r:id="rId40"/>
    <p:sldId id="546" r:id="rId41"/>
    <p:sldId id="547" r:id="rId42"/>
    <p:sldId id="347" r:id="rId43"/>
    <p:sldId id="477" r:id="rId44"/>
    <p:sldId id="276" r:id="rId45"/>
    <p:sldId id="282" r:id="rId46"/>
    <p:sldId id="531" r:id="rId47"/>
    <p:sldId id="480" r:id="rId48"/>
    <p:sldId id="487" r:id="rId49"/>
    <p:sldId id="408" r:id="rId50"/>
    <p:sldId id="489" r:id="rId51"/>
    <p:sldId id="454" r:id="rId52"/>
    <p:sldId id="482" r:id="rId53"/>
    <p:sldId id="530" r:id="rId54"/>
    <p:sldId id="516" r:id="rId55"/>
    <p:sldId id="517" r:id="rId56"/>
    <p:sldId id="523" r:id="rId57"/>
    <p:sldId id="524" r:id="rId58"/>
    <p:sldId id="536" r:id="rId59"/>
    <p:sldId id="537" r:id="rId60"/>
    <p:sldId id="525" r:id="rId61"/>
    <p:sldId id="492" r:id="rId62"/>
    <p:sldId id="472" r:id="rId63"/>
    <p:sldId id="283" r:id="rId64"/>
    <p:sldId id="447" r:id="rId65"/>
    <p:sldId id="481" r:id="rId66"/>
    <p:sldId id="484" r:id="rId67"/>
    <p:sldId id="502" r:id="rId68"/>
    <p:sldId id="503" r:id="rId69"/>
    <p:sldId id="504" r:id="rId70"/>
    <p:sldId id="505" r:id="rId71"/>
    <p:sldId id="506" r:id="rId72"/>
    <p:sldId id="451" r:id="rId73"/>
    <p:sldId id="490" r:id="rId74"/>
    <p:sldId id="486" r:id="rId75"/>
    <p:sldId id="534" r:id="rId76"/>
    <p:sldId id="491" r:id="rId77"/>
    <p:sldId id="497" r:id="rId78"/>
  </p:sldIdLst>
  <p:sldSz cx="9144000" cy="6858000" type="screen4x3"/>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38"/>
            <p14:sldId id="539"/>
            <p14:sldId id="540"/>
            <p14:sldId id="512"/>
            <p14:sldId id="513"/>
            <p14:sldId id="514"/>
            <p14:sldId id="515"/>
            <p14:sldId id="291"/>
            <p14:sldId id="320"/>
            <p14:sldId id="322"/>
            <p14:sldId id="324"/>
            <p14:sldId id="345"/>
            <p14:sldId id="541"/>
            <p14:sldId id="543"/>
            <p14:sldId id="542"/>
            <p14:sldId id="544"/>
            <p14:sldId id="545"/>
            <p14:sldId id="546"/>
            <p14:sldId id="547"/>
            <p14:sldId id="347"/>
            <p14:sldId id="477"/>
            <p14:sldId id="276"/>
          </p14:sldIdLst>
        </p14:section>
        <p14:section name="Collisions" id="{454D7892-67ED-4F89-A10A-B8B8BBF63EB7}">
          <p14:sldIdLst>
            <p14:sldId id="282"/>
            <p14:sldId id="531"/>
            <p14:sldId id="480"/>
            <p14:sldId id="487"/>
            <p14:sldId id="408"/>
            <p14:sldId id="489"/>
            <p14:sldId id="454"/>
            <p14:sldId id="482"/>
            <p14:sldId id="530"/>
            <p14:sldId id="516"/>
            <p14:sldId id="517"/>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46" autoAdjust="0"/>
    <p:restoredTop sz="89206" autoAdjust="0"/>
  </p:normalViewPr>
  <p:slideViewPr>
    <p:cSldViewPr snapToGrid="0">
      <p:cViewPr varScale="1">
        <p:scale>
          <a:sx n="73" d="100"/>
          <a:sy n="73" d="100"/>
        </p:scale>
        <p:origin x="43" y="72"/>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varScale="1">
      <p:scale>
        <a:sx n="1" d="1"/>
        <a:sy n="1" d="1"/>
      </p:scale>
      <p:origin x="0" y="-1392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6/4/2020</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1144588" y="685800"/>
            <a:ext cx="4570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1144588" y="685800"/>
            <a:ext cx="4570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haven’t</a:t>
            </a:r>
            <a:r>
              <a:rPr lang="en-US" baseline="0" dirty="0" smtClean="0"/>
              <a:t> been able to find literature that demonstrates this effect.</a:t>
            </a:r>
          </a:p>
          <a:p>
            <a:r>
              <a:rPr lang="en-US" baseline="0" dirty="0" smtClean="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22</a:t>
            </a:fld>
            <a:endParaRPr lang="en-US"/>
          </a:p>
        </p:txBody>
      </p:sp>
    </p:spTree>
    <p:extLst>
      <p:ext uri="{BB962C8B-B14F-4D97-AF65-F5344CB8AC3E}">
        <p14:creationId xmlns:p14="http://schemas.microsoft.com/office/powerpoint/2010/main" val="107104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96097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29</a:t>
            </a:fld>
            <a:endParaRPr lang="en-US"/>
          </a:p>
        </p:txBody>
      </p:sp>
      <p:sp>
        <p:nvSpPr>
          <p:cNvPr id="114690" name="Rectangle 2"/>
          <p:cNvSpPr>
            <a:spLocks noGrp="1" noRot="1" noChangeAspect="1" noChangeArrowheads="1" noTextEdit="1"/>
          </p:cNvSpPr>
          <p:nvPr>
            <p:ph type="sldImg"/>
          </p:nvPr>
        </p:nvSpPr>
        <p:spPr>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Water droplets coalesce and conserve volume!</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56317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43</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a:t>
            </a:r>
            <a:r>
              <a:rPr lang="en-US" sz="1200" kern="1200" baseline="0" dirty="0" smtClean="0">
                <a:solidFill>
                  <a:schemeClr val="tx1"/>
                </a:solidFill>
                <a:latin typeface="Arial" charset="0"/>
                <a:ea typeface="+mn-ea"/>
                <a:cs typeface="+mn-cs"/>
              </a:rPr>
              <a:t>coefficient due to shape.</a:t>
            </a:r>
            <a:endParaRPr lang="en-US" sz="1200" kern="1200" baseline="0" dirty="0">
              <a:solidFill>
                <a:schemeClr val="tx1"/>
              </a:solidFill>
              <a:latin typeface="Arial" charset="0"/>
              <a:ea typeface="+mn-ea"/>
              <a:cs typeface="+mn-cs"/>
            </a:endParaRP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44</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993775" y="768350"/>
            <a:ext cx="5113338"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47</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48</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57</a:t>
            </a:fld>
            <a:endParaRPr lang="en-US"/>
          </a:p>
        </p:txBody>
      </p:sp>
    </p:spTree>
    <p:extLst>
      <p:ext uri="{BB962C8B-B14F-4D97-AF65-F5344CB8AC3E}">
        <p14:creationId xmlns:p14="http://schemas.microsoft.com/office/powerpoint/2010/main" val="330359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61</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62</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63</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r>
              <a:rPr lang="es-HN" dirty="0" err="1" smtClean="0"/>
              <a:t>Less</a:t>
            </a:r>
            <a:r>
              <a:rPr lang="es-HN" dirty="0" smtClean="0"/>
              <a:t> </a:t>
            </a:r>
            <a:r>
              <a:rPr lang="es-HN" dirty="0" err="1" smtClean="0"/>
              <a:t>volume</a:t>
            </a:r>
            <a:r>
              <a:rPr lang="es-HN" baseline="0" dirty="0" smtClean="0"/>
              <a:t> to </a:t>
            </a:r>
            <a:r>
              <a:rPr lang="es-HN" baseline="0" dirty="0" err="1" smtClean="0"/>
              <a:t>clear</a:t>
            </a:r>
            <a:r>
              <a:rPr lang="es-HN" baseline="0" dirty="0" smtClean="0"/>
              <a:t> </a:t>
            </a:r>
            <a:r>
              <a:rPr lang="es-HN" baseline="0" dirty="0" err="1" smtClean="0"/>
              <a:t>before</a:t>
            </a:r>
            <a:r>
              <a:rPr lang="es-HN" baseline="0" dirty="0" smtClean="0"/>
              <a:t> </a:t>
            </a:r>
            <a:r>
              <a:rPr lang="es-HN" baseline="0" dirty="0" err="1" smtClean="0"/>
              <a:t>the</a:t>
            </a:r>
            <a:r>
              <a:rPr lang="es-HN" baseline="0" dirty="0" smtClean="0"/>
              <a:t> </a:t>
            </a:r>
            <a:r>
              <a:rPr lang="es-HN" baseline="0" dirty="0" err="1" smtClean="0"/>
              <a:t>next</a:t>
            </a:r>
            <a:r>
              <a:rPr lang="es-HN" baseline="0" dirty="0" smtClean="0"/>
              <a:t> </a:t>
            </a:r>
            <a:r>
              <a:rPr lang="es-HN" baseline="0" dirty="0" err="1" smtClean="0"/>
              <a:t>collision</a:t>
            </a:r>
            <a:endParaRPr lang="es-HN" baseline="0" dirty="0" smtClean="0"/>
          </a:p>
          <a:p>
            <a:r>
              <a:rPr lang="es-HN" baseline="0" dirty="0" err="1" smtClean="0"/>
              <a:t>Gt</a:t>
            </a:r>
            <a:endParaRPr lang="es-HN" baseline="0" dirty="0" smtClean="0"/>
          </a:p>
          <a:p>
            <a:endParaRPr lang="es-H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65</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1144588" y="685800"/>
            <a:ext cx="4570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67</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68</a:t>
            </a:fld>
            <a:endParaRPr lang="en-US"/>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69</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71</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75</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1144588" y="685800"/>
            <a:ext cx="4572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1144588" y="685800"/>
            <a:ext cx="4570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1144588" y="685800"/>
            <a:ext cx="4570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r>
              <a:rPr lang="en-US" dirty="0" smtClean="0"/>
              <a:t>)</a:t>
            </a:r>
          </a:p>
          <a:p>
            <a:endParaRPr lang="en-US" dirty="0" smtClean="0"/>
          </a:p>
          <a:p>
            <a:r>
              <a:rPr lang="en-US" dirty="0" smtClean="0"/>
              <a:t>Why??? </a:t>
            </a:r>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a:t>
            </a:r>
            <a:r>
              <a:rPr lang="en-US" sz="1200" b="1" kern="1200" dirty="0" smtClean="0">
                <a:solidFill>
                  <a:schemeClr val="tx1"/>
                </a:solidFill>
                <a:effectLst/>
                <a:latin typeface="Arial" charset="0"/>
                <a:ea typeface="+mn-ea"/>
                <a:cs typeface="+mn-cs"/>
              </a:rPr>
              <a:t>2015</a:t>
            </a:r>
          </a:p>
          <a:p>
            <a:pPr fontAlgn="t"/>
            <a:r>
              <a:rPr lang="en-US" sz="1200" b="1" kern="1200" dirty="0" smtClean="0">
                <a:solidFill>
                  <a:schemeClr val="tx1"/>
                </a:solidFill>
                <a:effectLst/>
                <a:latin typeface="Arial" charset="0"/>
                <a:ea typeface="+mn-ea"/>
                <a:cs typeface="+mn-cs"/>
              </a:rPr>
              <a:t>Calculate max based</a:t>
            </a:r>
            <a:r>
              <a:rPr lang="en-US" sz="1200" b="1" kern="1200" baseline="0" dirty="0" smtClean="0">
                <a:solidFill>
                  <a:schemeClr val="tx1"/>
                </a:solidFill>
                <a:effectLst/>
                <a:latin typeface="Arial" charset="0"/>
                <a:ea typeface="+mn-ea"/>
                <a:cs typeface="+mn-cs"/>
              </a:rPr>
              <a:t> on this wake equation</a:t>
            </a:r>
          </a:p>
          <a:p>
            <a:pPr fontAlgn="t"/>
            <a:r>
              <a:rPr lang="en-US" sz="1200" b="1" kern="1200" baseline="0" dirty="0" smtClean="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r>
              <a:rPr lang="en-US" dirty="0"/>
              <a:t/>
            </a:r>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1144588" y="685800"/>
            <a:ext cx="4570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494112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272643553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98500984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2202866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18223CA3-D24D-45FF-B6A8-B29DA6F7FD82}"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3962400" cy="1143000"/>
          </a:xfrm>
        </p:spPr>
        <p:txBody>
          <a:bodyPr/>
          <a:lstStyle>
            <a:lvl1pPr marL="0" indent="0" algn="r">
              <a:buFont typeface="Wingdings" pitchFamily="2" charset="2"/>
              <a:buNone/>
              <a:defRPr/>
            </a:lvl1pPr>
          </a:lstStyle>
          <a:p>
            <a:r>
              <a:rPr lang="en-US"/>
              <a:t>Click to edit Master subtitle style</a:t>
            </a:r>
            <a:endParaRPr lang="es-HN"/>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7772400"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76794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39711522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slide" Target="../slides/slide3.xml"/></Relationships>
</file>

<file path=ppt/slideMasters/_rels/slideMaster2.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2" name="Action Button: Home 1">
            <a:hlinkClick r:id="rId9"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9144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2995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9.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2.xml"/><Relationship Id="rId5" Type="http://schemas.openxmlformats.org/officeDocument/2006/relationships/image" Target="../media/image3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3.xml"/><Relationship Id="rId5" Type="http://schemas.openxmlformats.org/officeDocument/2006/relationships/image" Target="../media/image36.pn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4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8.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49.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48.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47.png"/><Relationship Id="rId5" Type="http://schemas.openxmlformats.org/officeDocument/2006/relationships/tags" Target="../tags/tag23.xml"/><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tags" Target="../tags/tag22.xml"/><Relationship Id="rId9" Type="http://schemas.openxmlformats.org/officeDocument/2006/relationships/image" Target="../media/image45.png"/><Relationship Id="rId1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5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31.xml"/><Relationship Id="rId7" Type="http://schemas.openxmlformats.org/officeDocument/2006/relationships/image" Target="../media/image5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12.xml"/><Relationship Id="rId5" Type="http://schemas.openxmlformats.org/officeDocument/2006/relationships/tags" Target="../tags/tag33.xml"/><Relationship Id="rId10" Type="http://schemas.openxmlformats.org/officeDocument/2006/relationships/image" Target="../media/image58.png"/><Relationship Id="rId4" Type="http://schemas.openxmlformats.org/officeDocument/2006/relationships/tags" Target="../tags/tag32.xml"/><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46.png"/><Relationship Id="rId17" Type="http://schemas.openxmlformats.org/officeDocument/2006/relationships/image" Target="../media/image64.png"/><Relationship Id="rId2" Type="http://schemas.openxmlformats.org/officeDocument/2006/relationships/tags" Target="../tags/tag35.xml"/><Relationship Id="rId16" Type="http://schemas.openxmlformats.org/officeDocument/2006/relationships/image" Target="../media/image63.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9.png"/><Relationship Id="rId5" Type="http://schemas.openxmlformats.org/officeDocument/2006/relationships/tags" Target="../tags/tag38.xml"/><Relationship Id="rId15" Type="http://schemas.openxmlformats.org/officeDocument/2006/relationships/image" Target="../media/image62.png"/><Relationship Id="rId10" Type="http://schemas.openxmlformats.org/officeDocument/2006/relationships/slideLayout" Target="../slideLayouts/slideLayout12.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2.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tags" Target="../tags/tag44.xml"/><Relationship Id="rId5" Type="http://schemas.openxmlformats.org/officeDocument/2006/relationships/image" Target="../media/image62.png"/><Relationship Id="rId4" Type="http://schemas.openxmlformats.org/officeDocument/2006/relationships/image" Target="../media/image66.wmf"/></Relationships>
</file>

<file path=ppt/slides/_rels/slide4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7.xml"/><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12.xml"/><Relationship Id="rId11" Type="http://schemas.openxmlformats.org/officeDocument/2006/relationships/image" Target="../media/image62.png"/><Relationship Id="rId5" Type="http://schemas.openxmlformats.org/officeDocument/2006/relationships/tags" Target="../tags/tag49.xml"/><Relationship Id="rId10" Type="http://schemas.openxmlformats.org/officeDocument/2006/relationships/image" Target="../media/image69.png"/><Relationship Id="rId4" Type="http://schemas.openxmlformats.org/officeDocument/2006/relationships/tags" Target="../tags/tag48.xml"/><Relationship Id="rId9" Type="http://schemas.openxmlformats.org/officeDocument/2006/relationships/image" Target="../media/image460.png"/></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12.xml"/><Relationship Id="rId7" Type="http://schemas.openxmlformats.org/officeDocument/2006/relationships/image" Target="../media/image72.wmf"/><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71.wmf"/><Relationship Id="rId5" Type="http://schemas.openxmlformats.org/officeDocument/2006/relationships/image" Target="../media/image69.png"/><Relationship Id="rId4"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image" Target="../media/image78.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tags" Target="../tags/tag53.xml"/><Relationship Id="rId16" Type="http://schemas.openxmlformats.org/officeDocument/2006/relationships/image" Target="../media/image81.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76.png"/><Relationship Id="rId5" Type="http://schemas.openxmlformats.org/officeDocument/2006/relationships/tags" Target="../tags/tag56.xml"/><Relationship Id="rId15" Type="http://schemas.openxmlformats.org/officeDocument/2006/relationships/image" Target="../media/image80.png"/><Relationship Id="rId10" Type="http://schemas.openxmlformats.org/officeDocument/2006/relationships/image" Target="../media/image75.wmf"/><Relationship Id="rId4" Type="http://schemas.openxmlformats.org/officeDocument/2006/relationships/tags" Target="../tags/tag55.xml"/><Relationship Id="rId9" Type="http://schemas.openxmlformats.org/officeDocument/2006/relationships/notesSlide" Target="../notesSlides/notesSlide22.xml"/><Relationship Id="rId14"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oleObject" Target="file:///C:\Users\mw24\Google%20Drive\Mathcad%2015%20files\Rapid%20mix%20exploration%202.xmcd\Selection%20635%20843%201011%201130" TargetMode="External"/><Relationship Id="rId3" Type="http://schemas.openxmlformats.org/officeDocument/2006/relationships/tags" Target="../tags/tag60.xml"/><Relationship Id="rId7" Type="http://schemas.openxmlformats.org/officeDocument/2006/relationships/image" Target="../media/image83.wmf"/><Relationship Id="rId2" Type="http://schemas.openxmlformats.org/officeDocument/2006/relationships/tags" Target="../tags/tag59.xml"/><Relationship Id="rId1" Type="http://schemas.openxmlformats.org/officeDocument/2006/relationships/vmlDrawing" Target="../drawings/vmlDrawing1.vml"/><Relationship Id="rId6" Type="http://schemas.openxmlformats.org/officeDocument/2006/relationships/oleObject" Target="file:///C:\Users\mw24\Google%20Drive\Mathcad%2015%20files\Rapid%20mix%20exploration%202.xmcd\Selection%2043%20795%20408%201090" TargetMode="External"/><Relationship Id="rId11" Type="http://schemas.openxmlformats.org/officeDocument/2006/relationships/image" Target="../media/image86.png"/><Relationship Id="rId5" Type="http://schemas.openxmlformats.org/officeDocument/2006/relationships/notesSlide" Target="../notesSlides/notesSlide23.xml"/><Relationship Id="rId10" Type="http://schemas.openxmlformats.org/officeDocument/2006/relationships/image" Target="../media/image85.png"/><Relationship Id="rId4" Type="http://schemas.openxmlformats.org/officeDocument/2006/relationships/slideLayout" Target="../slideLayouts/slideLayout12.xml"/><Relationship Id="rId9" Type="http://schemas.openxmlformats.org/officeDocument/2006/relationships/image" Target="../media/image84.wmf"/></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62.xml"/><Relationship Id="rId7" Type="http://schemas.openxmlformats.org/officeDocument/2006/relationships/image" Target="../media/image87.wmf"/><Relationship Id="rId2" Type="http://schemas.openxmlformats.org/officeDocument/2006/relationships/tags" Target="../tags/tag61.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24.xml"/><Relationship Id="rId4" Type="http://schemas.openxmlformats.org/officeDocument/2006/relationships/slideLayout" Target="../slideLayouts/slideLayout13.xml"/><Relationship Id="rId9"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91.jpeg"/></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12.xml"/><Relationship Id="rId7" Type="http://schemas.openxmlformats.org/officeDocument/2006/relationships/image" Target="../media/image9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300.png"/><Relationship Id="rId5" Type="http://schemas.openxmlformats.org/officeDocument/2006/relationships/image" Target="../media/image92.png"/><Relationship Id="rId4"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67.xml"/><Relationship Id="rId7" Type="http://schemas.openxmlformats.org/officeDocument/2006/relationships/image" Target="../media/image9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png"/><Relationship Id="rId5" Type="http://schemas.openxmlformats.org/officeDocument/2006/relationships/slideLayout" Target="../slideLayouts/slideLayout12.xml"/><Relationship Id="rId10" Type="http://schemas.openxmlformats.org/officeDocument/2006/relationships/image" Target="../media/image98.png"/><Relationship Id="rId4" Type="http://schemas.openxmlformats.org/officeDocument/2006/relationships/tags" Target="../tags/tag68.xml"/><Relationship Id="rId9" Type="http://schemas.openxmlformats.org/officeDocument/2006/relationships/image" Target="../media/image97.png"/></Relationships>
</file>

<file path=ppt/slides/_rels/slide51.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100.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70.xml"/><Relationship Id="rId16" Type="http://schemas.openxmlformats.org/officeDocument/2006/relationships/image" Target="../media/image103.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80.png"/><Relationship Id="rId5" Type="http://schemas.openxmlformats.org/officeDocument/2006/relationships/tags" Target="../tags/tag73.xml"/><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tags" Target="../tags/tag72.xml"/><Relationship Id="rId9" Type="http://schemas.openxmlformats.org/officeDocument/2006/relationships/slideLayout" Target="../slideLayouts/slideLayout12.xml"/><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8.png"/><Relationship Id="rId3" Type="http://schemas.openxmlformats.org/officeDocument/2006/relationships/tags" Target="../tags/tag79.xml"/><Relationship Id="rId7" Type="http://schemas.openxmlformats.org/officeDocument/2006/relationships/slideLayout" Target="../slideLayouts/slideLayout12.xml"/><Relationship Id="rId12" Type="http://schemas.openxmlformats.org/officeDocument/2006/relationships/image" Target="../media/image10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106.png"/><Relationship Id="rId5" Type="http://schemas.openxmlformats.org/officeDocument/2006/relationships/tags" Target="../tags/tag81.xml"/><Relationship Id="rId10" Type="http://schemas.openxmlformats.org/officeDocument/2006/relationships/image" Target="../media/image80.png"/><Relationship Id="rId4" Type="http://schemas.openxmlformats.org/officeDocument/2006/relationships/tags" Target="../tags/tag80.xml"/><Relationship Id="rId9" Type="http://schemas.openxmlformats.org/officeDocument/2006/relationships/image" Target="../media/image102.png"/><Relationship Id="rId14" Type="http://schemas.openxmlformats.org/officeDocument/2006/relationships/hyperlink" Target="https://aguaclara.github.io/Textbook/Flocculation/Floc_Model.html#result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85.xml"/><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12.xml"/><Relationship Id="rId11" Type="http://schemas.openxmlformats.org/officeDocument/2006/relationships/image" Target="../media/image113.png"/><Relationship Id="rId5" Type="http://schemas.openxmlformats.org/officeDocument/2006/relationships/tags" Target="../tags/tag87.xml"/><Relationship Id="rId10" Type="http://schemas.openxmlformats.org/officeDocument/2006/relationships/image" Target="../media/image112.png"/><Relationship Id="rId4" Type="http://schemas.openxmlformats.org/officeDocument/2006/relationships/tags" Target="../tags/tag86.xml"/><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90.xml"/><Relationship Id="rId7" Type="http://schemas.openxmlformats.org/officeDocument/2006/relationships/image" Target="../media/image116.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slideLayout" Target="../slideLayouts/slideLayout12.xml"/><Relationship Id="rId10" Type="http://schemas.openxmlformats.org/officeDocument/2006/relationships/image" Target="../media/image118.png"/><Relationship Id="rId4" Type="http://schemas.openxmlformats.org/officeDocument/2006/relationships/tags" Target="../tags/tag91.xml"/><Relationship Id="rId9"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9.xml"/><Relationship Id="rId1" Type="http://schemas.openxmlformats.org/officeDocument/2006/relationships/tags" Target="../tags/tag92.xml"/></Relationships>
</file>

<file path=ppt/slides/_rels/slide61.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12.xml"/><Relationship Id="rId7" Type="http://schemas.openxmlformats.org/officeDocument/2006/relationships/image" Target="../media/image40.png"/><Relationship Id="rId12" Type="http://schemas.openxmlformats.org/officeDocument/2006/relationships/image" Target="../media/image124.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900.png"/><Relationship Id="rId11" Type="http://schemas.openxmlformats.org/officeDocument/2006/relationships/image" Target="../media/image123.png"/><Relationship Id="rId10" Type="http://schemas.openxmlformats.org/officeDocument/2006/relationships/image" Target="../media/image1540.png"/><Relationship Id="rId4" Type="http://schemas.openxmlformats.org/officeDocument/2006/relationships/notesSlide" Target="../notesSlides/notesSlide28.xml"/><Relationship Id="rId9" Type="http://schemas.openxmlformats.org/officeDocument/2006/relationships/image" Target="../media/image153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tags" Target="../tags/tag99.xml"/><Relationship Id="rId7" Type="http://schemas.openxmlformats.org/officeDocument/2006/relationships/image" Target="../media/image126.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25.png"/><Relationship Id="rId5" Type="http://schemas.openxmlformats.org/officeDocument/2006/relationships/notesSlide" Target="../notesSlides/notesSlide31.xml"/><Relationship Id="rId4"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131.png"/><Relationship Id="rId3" Type="http://schemas.openxmlformats.org/officeDocument/2006/relationships/tags" Target="../tags/tag102.xml"/><Relationship Id="rId7" Type="http://schemas.openxmlformats.org/officeDocument/2006/relationships/slideLayout" Target="../slideLayouts/slideLayout9.xml"/><Relationship Id="rId12" Type="http://schemas.openxmlformats.org/officeDocument/2006/relationships/image" Target="../media/image13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29.png"/><Relationship Id="rId5" Type="http://schemas.openxmlformats.org/officeDocument/2006/relationships/tags" Target="../tags/tag104.xml"/><Relationship Id="rId15" Type="http://schemas.openxmlformats.org/officeDocument/2006/relationships/image" Target="../media/image89.png"/><Relationship Id="rId10" Type="http://schemas.openxmlformats.org/officeDocument/2006/relationships/image" Target="../media/image128.png"/><Relationship Id="rId4" Type="http://schemas.openxmlformats.org/officeDocument/2006/relationships/tags" Target="../tags/tag103.xml"/><Relationship Id="rId9" Type="http://schemas.openxmlformats.org/officeDocument/2006/relationships/image" Target="../media/image75.wmf"/><Relationship Id="rId14" Type="http://schemas.openxmlformats.org/officeDocument/2006/relationships/image" Target="../media/image132.png"/></Relationships>
</file>

<file path=ppt/slides/_rels/slide6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image" Target="../media/image133.png"/><Relationship Id="rId26" Type="http://schemas.openxmlformats.org/officeDocument/2006/relationships/image" Target="../media/image122.png"/><Relationship Id="rId3" Type="http://schemas.openxmlformats.org/officeDocument/2006/relationships/tags" Target="../tags/tag108.xml"/><Relationship Id="rId21" Type="http://schemas.openxmlformats.org/officeDocument/2006/relationships/image" Target="../media/image136.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80.png"/><Relationship Id="rId25" Type="http://schemas.openxmlformats.org/officeDocument/2006/relationships/image" Target="../media/image140.png"/><Relationship Id="rId2" Type="http://schemas.openxmlformats.org/officeDocument/2006/relationships/tags" Target="../tags/tag107.xml"/><Relationship Id="rId16" Type="http://schemas.openxmlformats.org/officeDocument/2006/relationships/notesSlide" Target="../notesSlides/notesSlide33.xml"/><Relationship Id="rId20" Type="http://schemas.openxmlformats.org/officeDocument/2006/relationships/image" Target="../media/image135.png"/><Relationship Id="rId29" Type="http://schemas.openxmlformats.org/officeDocument/2006/relationships/image" Target="../media/image143.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image" Target="../media/image139.png"/><Relationship Id="rId5" Type="http://schemas.openxmlformats.org/officeDocument/2006/relationships/tags" Target="../tags/tag110.xml"/><Relationship Id="rId15" Type="http://schemas.openxmlformats.org/officeDocument/2006/relationships/slideLayout" Target="../slideLayouts/slideLayout12.xml"/><Relationship Id="rId23" Type="http://schemas.openxmlformats.org/officeDocument/2006/relationships/image" Target="../media/image138.png"/><Relationship Id="rId28" Type="http://schemas.openxmlformats.org/officeDocument/2006/relationships/image" Target="../media/image142.png"/><Relationship Id="rId10" Type="http://schemas.openxmlformats.org/officeDocument/2006/relationships/tags" Target="../tags/tag115.xml"/><Relationship Id="rId19" Type="http://schemas.openxmlformats.org/officeDocument/2006/relationships/image" Target="../media/image134.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image" Target="../media/image137.png"/><Relationship Id="rId27" Type="http://schemas.openxmlformats.org/officeDocument/2006/relationships/image" Target="../media/image141.png"/><Relationship Id="rId30" Type="http://schemas.openxmlformats.org/officeDocument/2006/relationships/image" Target="../media/image144.png"/></Relationships>
</file>

<file path=ppt/slides/_rels/slide68.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slideLayout" Target="../slideLayouts/slideLayout12.xml"/><Relationship Id="rId18" Type="http://schemas.openxmlformats.org/officeDocument/2006/relationships/image" Target="../media/image146.png"/><Relationship Id="rId26" Type="http://schemas.openxmlformats.org/officeDocument/2006/relationships/image" Target="../media/image152.png"/><Relationship Id="rId3" Type="http://schemas.openxmlformats.org/officeDocument/2006/relationships/tags" Target="../tags/tag121.xml"/><Relationship Id="rId21" Type="http://schemas.openxmlformats.org/officeDocument/2006/relationships/image" Target="../media/image147.png"/><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image" Target="../media/image1020.png"/><Relationship Id="rId25" Type="http://schemas.openxmlformats.org/officeDocument/2006/relationships/image" Target="../media/image151.png"/><Relationship Id="rId2" Type="http://schemas.openxmlformats.org/officeDocument/2006/relationships/tags" Target="../tags/tag120.xml"/><Relationship Id="rId16" Type="http://schemas.openxmlformats.org/officeDocument/2006/relationships/image" Target="../media/image145.wmf"/><Relationship Id="rId20" Type="http://schemas.openxmlformats.org/officeDocument/2006/relationships/image" Target="../media/image141.png"/><Relationship Id="rId1" Type="http://schemas.openxmlformats.org/officeDocument/2006/relationships/vmlDrawing" Target="../drawings/vmlDrawing3.v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image" Target="../media/image150.png"/><Relationship Id="rId5" Type="http://schemas.openxmlformats.org/officeDocument/2006/relationships/tags" Target="../tags/tag123.xml"/><Relationship Id="rId15" Type="http://schemas.openxmlformats.org/officeDocument/2006/relationships/oleObject" Target="../embeddings/oleObject2.bin"/><Relationship Id="rId23" Type="http://schemas.openxmlformats.org/officeDocument/2006/relationships/image" Target="../media/image149.png"/><Relationship Id="rId28" Type="http://schemas.openxmlformats.org/officeDocument/2006/relationships/image" Target="../media/image153.png"/><Relationship Id="rId10" Type="http://schemas.openxmlformats.org/officeDocument/2006/relationships/tags" Target="../tags/tag128.xml"/><Relationship Id="rId19" Type="http://schemas.openxmlformats.org/officeDocument/2006/relationships/image" Target="../media/image122.png"/><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notesSlide" Target="../notesSlides/notesSlide34.xml"/><Relationship Id="rId22" Type="http://schemas.openxmlformats.org/officeDocument/2006/relationships/image" Target="../media/image148.png"/><Relationship Id="rId27" Type="http://schemas.openxmlformats.org/officeDocument/2006/relationships/image" Target="../media/image93.png"/></Relationships>
</file>

<file path=ppt/slides/_rels/slide69.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image" Target="../media/image152.png"/><Relationship Id="rId26" Type="http://schemas.openxmlformats.org/officeDocument/2006/relationships/image" Target="../media/image93.png"/><Relationship Id="rId3" Type="http://schemas.openxmlformats.org/officeDocument/2006/relationships/tags" Target="../tags/tag133.xml"/><Relationship Id="rId21" Type="http://schemas.openxmlformats.org/officeDocument/2006/relationships/image" Target="../media/image157.png"/><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image" Target="../media/image154.png"/><Relationship Id="rId25" Type="http://schemas.openxmlformats.org/officeDocument/2006/relationships/image" Target="../media/image161.png"/><Relationship Id="rId2" Type="http://schemas.openxmlformats.org/officeDocument/2006/relationships/tags" Target="../tags/tag132.xml"/><Relationship Id="rId16" Type="http://schemas.openxmlformats.org/officeDocument/2006/relationships/image" Target="../media/image151.png"/><Relationship Id="rId20" Type="http://schemas.openxmlformats.org/officeDocument/2006/relationships/image" Target="../media/image156.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image" Target="../media/image160.png"/><Relationship Id="rId5" Type="http://schemas.openxmlformats.org/officeDocument/2006/relationships/tags" Target="../tags/tag135.xml"/><Relationship Id="rId15" Type="http://schemas.openxmlformats.org/officeDocument/2006/relationships/notesSlide" Target="../notesSlides/notesSlide35.xml"/><Relationship Id="rId23" Type="http://schemas.openxmlformats.org/officeDocument/2006/relationships/image" Target="../media/image159.png"/><Relationship Id="rId28" Type="http://schemas.openxmlformats.org/officeDocument/2006/relationships/image" Target="../media/image80.png"/><Relationship Id="rId10" Type="http://schemas.openxmlformats.org/officeDocument/2006/relationships/tags" Target="../tags/tag140.xml"/><Relationship Id="rId19" Type="http://schemas.openxmlformats.org/officeDocument/2006/relationships/image" Target="../media/image155.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slideLayout" Target="../slideLayouts/slideLayout12.xml"/><Relationship Id="rId22" Type="http://schemas.openxmlformats.org/officeDocument/2006/relationships/image" Target="../media/image158.png"/><Relationship Id="rId27"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image" Target="../media/image158.png"/><Relationship Id="rId39" Type="http://schemas.openxmlformats.org/officeDocument/2006/relationships/image" Target="../media/image170.png"/><Relationship Id="rId21" Type="http://schemas.openxmlformats.org/officeDocument/2006/relationships/tags" Target="../tags/tag164.xml"/><Relationship Id="rId34" Type="http://schemas.openxmlformats.org/officeDocument/2006/relationships/image" Target="../media/image165.png"/><Relationship Id="rId42" Type="http://schemas.openxmlformats.org/officeDocument/2006/relationships/image" Target="../media/image172.png"/><Relationship Id="rId47" Type="http://schemas.openxmlformats.org/officeDocument/2006/relationships/image" Target="../media/image177.png"/><Relationship Id="rId7" Type="http://schemas.openxmlformats.org/officeDocument/2006/relationships/tags" Target="../tags/tag150.xml"/><Relationship Id="rId2" Type="http://schemas.openxmlformats.org/officeDocument/2006/relationships/tags" Target="../tags/tag145.xml"/><Relationship Id="rId16" Type="http://schemas.openxmlformats.org/officeDocument/2006/relationships/tags" Target="../tags/tag159.xml"/><Relationship Id="rId29" Type="http://schemas.openxmlformats.org/officeDocument/2006/relationships/image" Target="../media/image153.png"/><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image" Target="../media/image163.png"/><Relationship Id="rId37" Type="http://schemas.openxmlformats.org/officeDocument/2006/relationships/image" Target="../media/image168.png"/><Relationship Id="rId40" Type="http://schemas.openxmlformats.org/officeDocument/2006/relationships/image" Target="../media/image161.png"/><Relationship Id="rId45" Type="http://schemas.openxmlformats.org/officeDocument/2006/relationships/image" Target="../media/image175.png"/><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image" Target="../media/image93.png"/><Relationship Id="rId36" Type="http://schemas.openxmlformats.org/officeDocument/2006/relationships/image" Target="../media/image167.png"/><Relationship Id="rId49" Type="http://schemas.openxmlformats.org/officeDocument/2006/relationships/image" Target="../media/image179.png"/><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image" Target="../media/image162.png"/><Relationship Id="rId44" Type="http://schemas.openxmlformats.org/officeDocument/2006/relationships/image" Target="../media/image174.png"/><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image" Target="../media/image159.png"/><Relationship Id="rId30" Type="http://schemas.openxmlformats.org/officeDocument/2006/relationships/image" Target="../media/image106.png"/><Relationship Id="rId35" Type="http://schemas.openxmlformats.org/officeDocument/2006/relationships/image" Target="../media/image166.png"/><Relationship Id="rId43" Type="http://schemas.openxmlformats.org/officeDocument/2006/relationships/image" Target="../media/image173.png"/><Relationship Id="rId48" Type="http://schemas.openxmlformats.org/officeDocument/2006/relationships/image" Target="../media/image178.png"/><Relationship Id="rId8" Type="http://schemas.openxmlformats.org/officeDocument/2006/relationships/tags" Target="../tags/tag151.xml"/><Relationship Id="rId3" Type="http://schemas.openxmlformats.org/officeDocument/2006/relationships/tags" Target="../tags/tag146.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slideLayout" Target="../slideLayouts/slideLayout12.xml"/><Relationship Id="rId33" Type="http://schemas.openxmlformats.org/officeDocument/2006/relationships/image" Target="../media/image164.png"/><Relationship Id="rId38" Type="http://schemas.openxmlformats.org/officeDocument/2006/relationships/image" Target="../media/image169.png"/><Relationship Id="rId46" Type="http://schemas.openxmlformats.org/officeDocument/2006/relationships/image" Target="../media/image176.png"/><Relationship Id="rId20" Type="http://schemas.openxmlformats.org/officeDocument/2006/relationships/tags" Target="../tags/tag163.xml"/><Relationship Id="rId41" Type="http://schemas.openxmlformats.org/officeDocument/2006/relationships/image" Target="../media/image171.png"/><Relationship Id="rId1" Type="http://schemas.openxmlformats.org/officeDocument/2006/relationships/tags" Target="../tags/tag144.xml"/><Relationship Id="rId6" Type="http://schemas.openxmlformats.org/officeDocument/2006/relationships/tags" Target="../tags/tag1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180.png"/><Relationship Id="rId18" Type="http://schemas.openxmlformats.org/officeDocument/2006/relationships/image" Target="../media/image80.png"/><Relationship Id="rId3" Type="http://schemas.openxmlformats.org/officeDocument/2006/relationships/tags" Target="../tags/tag170.xml"/><Relationship Id="rId21" Type="http://schemas.openxmlformats.org/officeDocument/2006/relationships/image" Target="../media/image187.png"/><Relationship Id="rId7" Type="http://schemas.openxmlformats.org/officeDocument/2006/relationships/tags" Target="../tags/tag174.xml"/><Relationship Id="rId12" Type="http://schemas.openxmlformats.org/officeDocument/2006/relationships/slideLayout" Target="../slideLayouts/slideLayout9.xml"/><Relationship Id="rId17" Type="http://schemas.openxmlformats.org/officeDocument/2006/relationships/image" Target="../media/image184.png"/><Relationship Id="rId2" Type="http://schemas.openxmlformats.org/officeDocument/2006/relationships/tags" Target="../tags/tag169.xml"/><Relationship Id="rId16" Type="http://schemas.openxmlformats.org/officeDocument/2006/relationships/image" Target="../media/image183.png"/><Relationship Id="rId20" Type="http://schemas.openxmlformats.org/officeDocument/2006/relationships/image" Target="../media/image186.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image" Target="../media/image182.png"/><Relationship Id="rId23" Type="http://schemas.openxmlformats.org/officeDocument/2006/relationships/image" Target="../media/image189.png"/><Relationship Id="rId10" Type="http://schemas.openxmlformats.org/officeDocument/2006/relationships/tags" Target="../tags/tag177.xml"/><Relationship Id="rId19" Type="http://schemas.openxmlformats.org/officeDocument/2006/relationships/image" Target="../media/image185.png"/><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image" Target="../media/image181.png"/><Relationship Id="rId22" Type="http://schemas.openxmlformats.org/officeDocument/2006/relationships/image" Target="../media/image18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image" Target="../media/image88.png"/><Relationship Id="rId4" Type="http://schemas.openxmlformats.org/officeDocument/2006/relationships/image" Target="../media/image190.png"/></Relationships>
</file>

<file path=ppt/slides/_rels/slide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12.xml"/><Relationship Id="rId1" Type="http://schemas.openxmlformats.org/officeDocument/2006/relationships/tags" Target="../tags/tag181.xml"/><Relationship Id="rId4" Type="http://schemas.openxmlformats.org/officeDocument/2006/relationships/image" Target="../media/image190.png"/></Relationships>
</file>

<file path=ppt/slides/_rels/slide7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slideLayout" Target="../slideLayouts/slideLayout12.xml"/><Relationship Id="rId7" Type="http://schemas.openxmlformats.org/officeDocument/2006/relationships/image" Target="../media/image153.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270.png"/><Relationship Id="rId5" Type="http://schemas.openxmlformats.org/officeDocument/2006/relationships/image" Target="../media/image191.png"/><Relationship Id="rId4" Type="http://schemas.openxmlformats.org/officeDocument/2006/relationships/notesSlide" Target="../notesSlides/notesSlide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9.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Models</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a:t>
                </a:r>
                <a:r>
                  <a:rPr lang="en-US" sz="2800" smtClean="0"/>
                  <a:t>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a:t>
            </a:r>
            <a:r>
              <a:rPr lang="en-US" sz="2400" dirty="0" smtClean="0"/>
              <a:t>vendor</a:t>
            </a:r>
            <a:endParaRPr lang="en-US" sz="2400" dirty="0"/>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t>
            </a:r>
            <a:r>
              <a:rPr lang="en-US" sz="2400" dirty="0" smtClean="0"/>
              <a:t>algorithm for small </a:t>
            </a:r>
            <a:r>
              <a:rPr lang="en-US" sz="2400" dirty="0" err="1" smtClean="0"/>
              <a:t>flocculators</a:t>
            </a:r>
            <a:r>
              <a:rPr lang="en-US" sz="2400" dirty="0" smtClean="0"/>
              <a:t> </a:t>
            </a:r>
            <a:r>
              <a:rPr lang="en-US" sz="2400" dirty="0"/>
              <a:t>based on the fundamental physics</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smtClean="0"/>
              <a:t>202x </a:t>
            </a:r>
            <a:r>
              <a:rPr lang="en-US" sz="2400" dirty="0"/>
              <a:t>–We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smtClean="0"/>
              <a:t>We </a:t>
            </a:r>
            <a:r>
              <a:rPr lang="en-US" sz="2800" dirty="0"/>
              <a:t>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a:t>
            </a:r>
            <a:r>
              <a:rPr lang="en-US" sz="2800" dirty="0" smtClean="0"/>
              <a:t>by </a:t>
            </a:r>
            <a:r>
              <a:rPr lang="en-US" sz="2800" dirty="0"/>
              <a:t>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655092" y="4963153"/>
            <a:ext cx="6298500" cy="1015663"/>
          </a:xfrm>
          <a:prstGeom prst="rect">
            <a:avLst/>
          </a:prstGeom>
          <a:noFill/>
        </p:spPr>
        <p:txBody>
          <a:bodyPr wrap="square" rtlCol="0">
            <a:spAutoFit/>
          </a:bodyPr>
          <a:lstStyle/>
          <a:p>
            <a:r>
              <a:rPr lang="en-US" sz="2000" dirty="0" smtClean="0"/>
              <a:t>*evolving hypothesis. Current explanation is that each floc is dragging fluid around with it as it rotates and that fluid layer prevents collisions between different sized flocs</a:t>
            </a:r>
            <a:endParaRPr lang="en-US" sz="2000" dirty="0"/>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Primary particle does not attach to a large floc in uniform shear* (edge of knowledge alert)</a:t>
            </a:r>
            <a:endParaRPr lang="en-US" sz="3200" dirty="0"/>
          </a:p>
        </p:txBody>
      </p:sp>
      <p:sp>
        <p:nvSpPr>
          <p:cNvPr id="7" name="Content Placeholder 6"/>
          <p:cNvSpPr>
            <a:spLocks noGrp="1"/>
          </p:cNvSpPr>
          <p:nvPr>
            <p:ph idx="1"/>
          </p:nvPr>
        </p:nvSpPr>
        <p:spPr>
          <a:xfrm>
            <a:off x="321393" y="1674720"/>
            <a:ext cx="3860030" cy="3460402"/>
          </a:xfrm>
        </p:spPr>
        <p:txBody>
          <a:bodyPr>
            <a:noAutofit/>
          </a:bodyPr>
          <a:lstStyle/>
          <a:p>
            <a:r>
              <a:rPr lang="en-US" sz="2400" dirty="0"/>
              <a:t>Thickness of viscous boundary layer, </a:t>
            </a:r>
            <a:r>
              <a:rPr lang="en-US" sz="2400" dirty="0">
                <a:latin typeface="Symbol" panose="05050102010706020507" pitchFamily="18" charset="2"/>
              </a:rPr>
              <a:t>d</a:t>
            </a:r>
            <a:r>
              <a:rPr lang="en-US" sz="2400" dirty="0"/>
              <a:t>, scales with floc diameter</a:t>
            </a:r>
          </a:p>
          <a:p>
            <a:r>
              <a:rPr lang="en-US" sz="2400" dirty="0"/>
              <a:t>Relative velocity goes to zero at best location for contact</a:t>
            </a:r>
          </a:p>
          <a:p>
            <a:r>
              <a:rPr lang="en-US" sz="2400" dirty="0"/>
              <a:t>Only similar sized particles can extend through each other’s viscous boundary </a:t>
            </a:r>
            <a:r>
              <a:rPr lang="en-US" sz="2400" dirty="0" smtClean="0"/>
              <a:t>layer</a:t>
            </a:r>
            <a:endParaRPr lang="en-US" sz="2400" dirty="0"/>
          </a:p>
        </p:txBody>
      </p:sp>
      <p:sp>
        <p:nvSpPr>
          <p:cNvPr id="4" name="Oval 3"/>
          <p:cNvSpPr/>
          <p:nvPr/>
        </p:nvSpPr>
        <p:spPr>
          <a:xfrm>
            <a:off x="5411839"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2168226" y="3735872"/>
            <a:ext cx="83182" cy="83182"/>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879304"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325727"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5240002"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5154277"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762751"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7203061"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490415" y="5053838"/>
            <a:ext cx="93282" cy="164615"/>
          </a:xfrm>
          <a:prstGeom prst="rect">
            <a:avLst/>
          </a:prstGeom>
        </p:spPr>
      </p:pic>
    </p:spTree>
    <p:extLst>
      <p:ext uri="{BB962C8B-B14F-4D97-AF65-F5344CB8AC3E}">
        <p14:creationId xmlns:p14="http://schemas.microsoft.com/office/powerpoint/2010/main" val="3485613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33333E-6 -4.44444E-6 C 0.09427 -0.00115 0.25052 0.00162 0.31475 -0.05393 C 0.37899 -0.10972 0.38055 -0.14745 0.4625 -0.15092 C 0.56718 -0.15601 0.68142 -0.12245 0.71753 -0.12986 " pathEditMode="relative" rAng="0" ptsTypes="AAAA">
                                      <p:cBhvr>
                                        <p:cTn id="10" dur="10000" fill="hold"/>
                                        <p:tgtEl>
                                          <p:spTgt spid="5"/>
                                        </p:tgtEl>
                                        <p:attrNameLst>
                                          <p:attrName>ppt_x</p:attrName>
                                          <p:attrName>ppt_y</p:attrName>
                                        </p:attrNameLst>
                                      </p:cBhvr>
                                      <p:rCtr x="35868" y="-7569"/>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Similar size flocs can collide and attach* (edge of knowledge alert)</a:t>
            </a:r>
            <a:endParaRPr lang="en-US" sz="3200" dirty="0"/>
          </a:p>
        </p:txBody>
      </p:sp>
      <p:sp>
        <p:nvSpPr>
          <p:cNvPr id="4" name="Oval 3"/>
          <p:cNvSpPr/>
          <p:nvPr/>
        </p:nvSpPr>
        <p:spPr>
          <a:xfrm>
            <a:off x="5050099" y="3603344"/>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4517564" y="2773555"/>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4963987" y="3517232"/>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4878262" y="3431507"/>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4792537" y="3345782"/>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6401011" y="4926204"/>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6841321" y="5394565"/>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28675" y="5636642"/>
            <a:ext cx="93282" cy="164615"/>
          </a:xfrm>
          <a:prstGeom prst="rect">
            <a:avLst/>
          </a:prstGeom>
        </p:spPr>
      </p:pic>
      <p:sp>
        <p:nvSpPr>
          <p:cNvPr id="27" name="Oval 26"/>
          <p:cNvSpPr/>
          <p:nvPr/>
        </p:nvSpPr>
        <p:spPr>
          <a:xfrm>
            <a:off x="353022" y="2488919"/>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8" name="Oval 27"/>
          <p:cNvSpPr/>
          <p:nvPr/>
        </p:nvSpPr>
        <p:spPr>
          <a:xfrm>
            <a:off x="266910" y="2402807"/>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2" name="Oval 31"/>
          <p:cNvSpPr/>
          <p:nvPr/>
        </p:nvSpPr>
        <p:spPr>
          <a:xfrm>
            <a:off x="181185" y="2317082"/>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3" name="Oval 32"/>
          <p:cNvSpPr/>
          <p:nvPr/>
        </p:nvSpPr>
        <p:spPr>
          <a:xfrm>
            <a:off x="95460" y="2231357"/>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3" name="Group 2"/>
          <p:cNvGrpSpPr/>
          <p:nvPr/>
        </p:nvGrpSpPr>
        <p:grpSpPr>
          <a:xfrm>
            <a:off x="4611039" y="1771510"/>
            <a:ext cx="2324235" cy="3730267"/>
            <a:chOff x="5213940" y="1972477"/>
            <a:chExt cx="2324235" cy="3730267"/>
          </a:xfrm>
        </p:grpSpPr>
        <p:sp>
          <p:nvSpPr>
            <p:cNvPr id="35" name="Oval 34"/>
            <p:cNvSpPr/>
            <p:nvPr/>
          </p:nvSpPr>
          <p:spPr>
            <a:xfrm>
              <a:off x="5653000" y="3817569"/>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6" name="Oval 35"/>
            <p:cNvSpPr/>
            <p:nvPr/>
          </p:nvSpPr>
          <p:spPr>
            <a:xfrm>
              <a:off x="5213940" y="1972477"/>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spTree>
    <p:extLst>
      <p:ext uri="{BB962C8B-B14F-4D97-AF65-F5344CB8AC3E}">
        <p14:creationId xmlns:p14="http://schemas.microsoft.com/office/powerpoint/2010/main" val="190131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0" fill="hold"/>
                                        <p:tgtEl>
                                          <p:spTgt spid="4"/>
                                        </p:tgtEl>
                                        <p:attrNameLst>
                                          <p:attrName>r</p:attrName>
                                        </p:attrNameLst>
                                      </p:cBhvr>
                                    </p:animRot>
                                  </p:childTnLst>
                                </p:cTn>
                              </p:par>
                              <p:par>
                                <p:cTn id="7" presetID="8" presetClass="emph" presetSubtype="0" fill="hold" grpId="0" nodeType="withEffect">
                                  <p:stCondLst>
                                    <p:cond delay="0"/>
                                  </p:stCondLst>
                                  <p:childTnLst>
                                    <p:animRot by="16200000">
                                      <p:cBhvr>
                                        <p:cTn id="8" dur="5000" fill="hold"/>
                                        <p:tgtEl>
                                          <p:spTgt spid="23"/>
                                        </p:tgtEl>
                                        <p:attrNameLst>
                                          <p:attrName>r</p:attrName>
                                        </p:attrNameLst>
                                      </p:cBhvr>
                                    </p:animRot>
                                  </p:childTnLst>
                                </p:cTn>
                              </p:par>
                              <p:par>
                                <p:cTn id="9" presetID="8" presetClass="emph" presetSubtype="0" fill="hold" grpId="0" nodeType="withEffect">
                                  <p:stCondLst>
                                    <p:cond delay="0"/>
                                  </p:stCondLst>
                                  <p:childTnLst>
                                    <p:animRot by="10800000">
                                      <p:cBhvr>
                                        <p:cTn id="10" dur="5000" fill="hold"/>
                                        <p:tgtEl>
                                          <p:spTgt spid="25"/>
                                        </p:tgtEl>
                                        <p:attrNameLst>
                                          <p:attrName>r</p:attrName>
                                        </p:attrNameLst>
                                      </p:cBhvr>
                                    </p:animRot>
                                  </p:childTnLst>
                                </p:cTn>
                              </p:par>
                              <p:par>
                                <p:cTn id="11" presetID="8" presetClass="emph" presetSubtype="0" fill="hold" grpId="0" nodeType="withEffect">
                                  <p:stCondLst>
                                    <p:cond delay="0"/>
                                  </p:stCondLst>
                                  <p:childTnLst>
                                    <p:animRot by="5400000">
                                      <p:cBhvr>
                                        <p:cTn id="12" dur="4900" fill="hold"/>
                                        <p:tgtEl>
                                          <p:spTgt spid="26"/>
                                        </p:tgtEl>
                                        <p:attrNameLst>
                                          <p:attrName>r</p:attrName>
                                        </p:attrNameLst>
                                      </p:cBhvr>
                                    </p:animRot>
                                  </p:childTnLst>
                                </p:cTn>
                              </p:par>
                              <p:par>
                                <p:cTn id="13" presetID="0" presetClass="path" presetSubtype="0" fill="hold" grpId="0" nodeType="withEffect">
                                  <p:stCondLst>
                                    <p:cond delay="0"/>
                                  </p:stCondLst>
                                  <p:childTnLst>
                                    <p:animMotion origin="layout" path="M 3.33333E-6 -0.00069 C 0.15017 0.00324 0.26996 -0.00579 0.4625 -0.10717 " pathEditMode="relative" rAng="0" ptsTypes="AA">
                                      <p:cBhvr>
                                        <p:cTn id="14" dur="5000" fill="hold"/>
                                        <p:tgtEl>
                                          <p:spTgt spid="27"/>
                                        </p:tgtEl>
                                        <p:attrNameLst>
                                          <p:attrName>ppt_x</p:attrName>
                                          <p:attrName>ppt_y</p:attrName>
                                        </p:attrNameLst>
                                      </p:cBhvr>
                                      <p:rCtr x="23125" y="-5301"/>
                                    </p:animMotion>
                                  </p:childTnLst>
                                </p:cTn>
                              </p:par>
                              <p:par>
                                <p:cTn id="15" presetID="8" presetClass="emph" presetSubtype="0" fill="hold" grpId="1" nodeType="withEffect">
                                  <p:stCondLst>
                                    <p:cond delay="0"/>
                                  </p:stCondLst>
                                  <p:childTnLst>
                                    <p:animRot by="21600000">
                                      <p:cBhvr>
                                        <p:cTn id="16" dur="5000" fill="hold"/>
                                        <p:tgtEl>
                                          <p:spTgt spid="27"/>
                                        </p:tgtEl>
                                        <p:attrNameLst>
                                          <p:attrName>r</p:attrName>
                                        </p:attrNameLst>
                                      </p:cBhvr>
                                    </p:animRot>
                                  </p:childTnLst>
                                </p:cTn>
                              </p:par>
                              <p:par>
                                <p:cTn id="17" presetID="0" presetClass="path" presetSubtype="0" fill="hold" grpId="0" nodeType="withEffect">
                                  <p:stCondLst>
                                    <p:cond delay="0"/>
                                  </p:stCondLst>
                                  <p:childTnLst>
                                    <p:animMotion origin="layout" path="M 3.33333E-6 -0.00069 C 0.15017 0.00324 0.26996 -0.00578 0.4625 -0.10717 " pathEditMode="relative" rAng="0" ptsTypes="AA">
                                      <p:cBhvr>
                                        <p:cTn id="18" dur="5000" fill="hold"/>
                                        <p:tgtEl>
                                          <p:spTgt spid="28"/>
                                        </p:tgtEl>
                                        <p:attrNameLst>
                                          <p:attrName>ppt_x</p:attrName>
                                          <p:attrName>ppt_y</p:attrName>
                                        </p:attrNameLst>
                                      </p:cBhvr>
                                      <p:rCtr x="23125" y="-5301"/>
                                    </p:animMotion>
                                  </p:childTnLst>
                                </p:cTn>
                              </p:par>
                              <p:par>
                                <p:cTn id="19" presetID="8" presetClass="emph" presetSubtype="0" fill="hold" grpId="1" nodeType="withEffect">
                                  <p:stCondLst>
                                    <p:cond delay="0"/>
                                  </p:stCondLst>
                                  <p:childTnLst>
                                    <p:animRot by="16200000">
                                      <p:cBhvr>
                                        <p:cTn id="20" dur="5000" fill="hold"/>
                                        <p:tgtEl>
                                          <p:spTgt spid="28"/>
                                        </p:tgtEl>
                                        <p:attrNameLst>
                                          <p:attrName>r</p:attrName>
                                        </p:attrNameLst>
                                      </p:cBhvr>
                                    </p:animRot>
                                  </p:childTnLst>
                                </p:cTn>
                              </p:par>
                              <p:par>
                                <p:cTn id="21" presetID="0" presetClass="path" presetSubtype="0" fill="hold" grpId="0" nodeType="withEffect">
                                  <p:stCondLst>
                                    <p:cond delay="0"/>
                                  </p:stCondLst>
                                  <p:childTnLst>
                                    <p:animMotion origin="layout" path="M 3.33333E-6 -0.00069 C 0.15017 0.00324 0.26996 -0.00578 0.4625 -0.10717 " pathEditMode="relative" rAng="0" ptsTypes="AA">
                                      <p:cBhvr>
                                        <p:cTn id="22" dur="5000" fill="hold"/>
                                        <p:tgtEl>
                                          <p:spTgt spid="32"/>
                                        </p:tgtEl>
                                        <p:attrNameLst>
                                          <p:attrName>ppt_x</p:attrName>
                                          <p:attrName>ppt_y</p:attrName>
                                        </p:attrNameLst>
                                      </p:cBhvr>
                                      <p:rCtr x="23125" y="-5301"/>
                                    </p:animMotion>
                                  </p:childTnLst>
                                </p:cTn>
                              </p:par>
                              <p:par>
                                <p:cTn id="23" presetID="8" presetClass="emph" presetSubtype="0" fill="hold" grpId="1" nodeType="withEffect">
                                  <p:stCondLst>
                                    <p:cond delay="0"/>
                                  </p:stCondLst>
                                  <p:childTnLst>
                                    <p:animRot by="10800000">
                                      <p:cBhvr>
                                        <p:cTn id="24" dur="5000" fill="hold"/>
                                        <p:tgtEl>
                                          <p:spTgt spid="32"/>
                                        </p:tgtEl>
                                        <p:attrNameLst>
                                          <p:attrName>r</p:attrName>
                                        </p:attrNameLst>
                                      </p:cBhvr>
                                    </p:animRot>
                                  </p:childTnLst>
                                </p:cTn>
                              </p:par>
                              <p:par>
                                <p:cTn id="25" presetID="0" presetClass="path" presetSubtype="0" fill="hold" grpId="0" nodeType="withEffect">
                                  <p:stCondLst>
                                    <p:cond delay="0"/>
                                  </p:stCondLst>
                                  <p:childTnLst>
                                    <p:animMotion origin="layout" path="M 3.33333E-6 -0.00069 C 0.15017 0.00324 0.26996 -0.00578 0.4625 -0.10717 " pathEditMode="relative" rAng="0" ptsTypes="AA">
                                      <p:cBhvr>
                                        <p:cTn id="26" dur="5000" fill="hold"/>
                                        <p:tgtEl>
                                          <p:spTgt spid="33"/>
                                        </p:tgtEl>
                                        <p:attrNameLst>
                                          <p:attrName>ppt_x</p:attrName>
                                          <p:attrName>ppt_y</p:attrName>
                                        </p:attrNameLst>
                                      </p:cBhvr>
                                      <p:rCtr x="23125" y="-5301"/>
                                    </p:animMotion>
                                  </p:childTnLst>
                                </p:cTn>
                              </p:par>
                              <p:par>
                                <p:cTn id="27" presetID="8" presetClass="emph" presetSubtype="0" fill="hold" grpId="1" nodeType="withEffect">
                                  <p:stCondLst>
                                    <p:cond delay="0"/>
                                  </p:stCondLst>
                                  <p:childTnLst>
                                    <p:animRot by="5400000">
                                      <p:cBhvr>
                                        <p:cTn id="28" dur="5000" fill="hold"/>
                                        <p:tgtEl>
                                          <p:spTgt spid="33"/>
                                        </p:tgtEl>
                                        <p:attrNameLst>
                                          <p:attrName>r</p:attrName>
                                        </p:attrNameLst>
                                      </p:cBhvr>
                                    </p:animRo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5000"/>
                            </p:stCondLst>
                            <p:childTnLst>
                              <p:par>
                                <p:cTn id="33" presetID="1" presetClass="exit" presetSubtype="0" fill="hold" grpId="1" nodeType="after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xit" presetSubtype="0" fill="hold" grpId="2"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3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par>
                          <p:cTn id="55" fill="hold">
                            <p:stCondLst>
                              <p:cond delay="5000"/>
                            </p:stCondLst>
                            <p:childTnLst>
                              <p:par>
                                <p:cTn id="56" presetID="8" presetClass="emph" presetSubtype="0" fill="hold" nodeType="afterEffect">
                                  <p:stCondLst>
                                    <p:cond delay="0"/>
                                  </p:stCondLst>
                                  <p:childTnLst>
                                    <p:animRot by="10800000">
                                      <p:cBhvr>
                                        <p:cTn id="57" dur="5000" fill="hold"/>
                                        <p:tgtEl>
                                          <p:spTgt spid="3"/>
                                        </p:tgtEl>
                                        <p:attrNameLst>
                                          <p:attrName>r</p:attrName>
                                        </p:attrNameLst>
                                      </p:cBhvr>
                                    </p:animRot>
                                  </p:childTnLst>
                                </p:cTn>
                              </p:par>
                              <p:par>
                                <p:cTn id="58" presetID="63" presetClass="path" presetSubtype="0" fill="hold" nodeType="withEffect">
                                  <p:stCondLst>
                                    <p:cond delay="0"/>
                                  </p:stCondLst>
                                  <p:childTnLst>
                                    <p:animMotion origin="layout" path="M -3.61111E-6 -4.07407E-6 L 0.65209 -4.07407E-6 " pathEditMode="relative" rAng="0" ptsTypes="AA">
                                      <p:cBhvr>
                                        <p:cTn id="59" dur="5000" fill="hold"/>
                                        <p:tgtEl>
                                          <p:spTgt spid="3"/>
                                        </p:tgtEl>
                                        <p:attrNameLst>
                                          <p:attrName>ppt_x</p:attrName>
                                          <p:attrName>ppt_y</p:attrName>
                                        </p:attrNameLst>
                                      </p:cBhvr>
                                      <p:rCtr x="326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3" grpId="0" animBg="1"/>
      <p:bldP spid="23" grpId="1" animBg="1"/>
      <p:bldP spid="25" grpId="0" animBg="1"/>
      <p:bldP spid="25" grpId="1" animBg="1"/>
      <p:bldP spid="26" grpId="0" animBg="1"/>
      <p:bldP spid="26" grpId="1" animBg="1"/>
      <p:bldP spid="27" grpId="0" animBg="1"/>
      <p:bldP spid="27" grpId="1" animBg="1"/>
      <p:bldP spid="27" grpId="2" animBg="1"/>
      <p:bldP spid="28" grpId="0" animBg="1"/>
      <p:bldP spid="28" grpId="1" animBg="1"/>
      <p:bldP spid="28" grpId="2" animBg="1"/>
      <p:bldP spid="32" grpId="0" animBg="1"/>
      <p:bldP spid="32" grpId="1" animBg="1"/>
      <p:bldP spid="32" grpId="2" animBg="1"/>
      <p:bldP spid="33" grpId="0" animBg="1"/>
      <p:bldP spid="33" grpId="1" animBg="1"/>
      <p:bldP spid="33"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 How do the coagulant nanoparticles get to the clay?</a:t>
            </a:r>
            <a:endParaRPr lang="en-US" dirty="0"/>
          </a:p>
        </p:txBody>
      </p:sp>
      <p:sp>
        <p:nvSpPr>
          <p:cNvPr id="3" name="Content Placeholder 2"/>
          <p:cNvSpPr>
            <a:spLocks noGrp="1"/>
          </p:cNvSpPr>
          <p:nvPr>
            <p:ph idx="1"/>
          </p:nvPr>
        </p:nvSpPr>
        <p:spPr/>
        <p:txBody>
          <a:bodyPr/>
          <a:lstStyle/>
          <a:p>
            <a:r>
              <a:rPr lang="en-US" dirty="0" smtClean="0"/>
              <a:t>Molecular diffusion transports particles that are smaller than about 1 </a:t>
            </a:r>
            <a:r>
              <a:rPr lang="en-US" dirty="0" smtClean="0">
                <a:latin typeface="Symbol" panose="05050102010706020507" pitchFamily="18" charset="2"/>
              </a:rPr>
              <a:t>m</a:t>
            </a:r>
            <a:r>
              <a:rPr lang="en-US" dirty="0" smtClean="0"/>
              <a:t>m</a:t>
            </a:r>
          </a:p>
          <a:p>
            <a:r>
              <a:rPr lang="en-US" dirty="0" smtClean="0"/>
              <a:t>Shear transports new fluid past the clay particles and molecular diffusion transports the nanoparticles through the viscous boundary layer!</a:t>
            </a:r>
          </a:p>
          <a:p>
            <a:r>
              <a:rPr lang="en-US" dirty="0" smtClean="0"/>
              <a:t>Nanoparticles can get to the clay!!!!</a:t>
            </a:r>
            <a:endParaRPr lang="en-US" dirty="0"/>
          </a:p>
        </p:txBody>
      </p:sp>
    </p:spTree>
    <p:extLst>
      <p:ext uri="{BB962C8B-B14F-4D97-AF65-F5344CB8AC3E}">
        <p14:creationId xmlns:p14="http://schemas.microsoft.com/office/powerpoint/2010/main" val="3084548549"/>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a:t>
            </a:r>
            <a:r>
              <a:rPr lang="en-US" dirty="0" smtClean="0"/>
              <a:t>natural </a:t>
            </a:r>
            <a:r>
              <a:rPr lang="en-US" dirty="0"/>
              <a:t>organic matter </a:t>
            </a:r>
            <a:r>
              <a:rPr lang="en-US" dirty="0" smtClean="0"/>
              <a:t>(NOM</a:t>
            </a:r>
            <a:r>
              <a:rPr lang="en-US" dirty="0"/>
              <a:t>) cover the coagulant nanoparticles (and </a:t>
            </a:r>
            <a:r>
              <a:rPr lang="en-US" dirty="0" smtClean="0"/>
              <a:t>NOM </a:t>
            </a:r>
            <a:r>
              <a:rPr lang="en-US" dirty="0"/>
              <a:t>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
        <p:nvSpPr>
          <p:cNvPr id="10" name="TextBox 9"/>
          <p:cNvSpPr txBox="1"/>
          <p:nvPr/>
        </p:nvSpPr>
        <p:spPr>
          <a:xfrm>
            <a:off x="6720296" y="3638834"/>
            <a:ext cx="1993174" cy="954107"/>
          </a:xfrm>
          <a:prstGeom prst="rect">
            <a:avLst/>
          </a:prstGeom>
          <a:noFill/>
        </p:spPr>
        <p:txBody>
          <a:bodyPr wrap="square" rtlCol="0">
            <a:spAutoFit/>
          </a:bodyPr>
          <a:lstStyle/>
          <a:p>
            <a:r>
              <a:rPr lang="en-US" dirty="0" smtClean="0"/>
              <a:t>Coagulant nanoparticle</a:t>
            </a:r>
            <a:endParaRPr lang="en-US" dirty="0"/>
          </a:p>
        </p:txBody>
      </p:sp>
      <p:cxnSp>
        <p:nvCxnSpPr>
          <p:cNvPr id="4" name="Straight Arrow Connector 3"/>
          <p:cNvCxnSpPr>
            <a:stCxn id="10" idx="1"/>
          </p:cNvCxnSpPr>
          <p:nvPr/>
        </p:nvCxnSpPr>
        <p:spPr>
          <a:xfrm flipH="1">
            <a:off x="6157189" y="4115888"/>
            <a:ext cx="563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smtClean="0"/>
                <a:t>Natural </a:t>
              </a:r>
              <a:r>
                <a:rPr lang="en-US" dirty="0"/>
                <a:t>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4671646"/>
          </a:xfrm>
        </p:spPr>
        <p:txBody>
          <a:bodyPr>
            <a:normAutofit fontScale="92500" lnSpcReduction="20000"/>
          </a:bodyPr>
          <a:lstStyle/>
          <a:p>
            <a:r>
              <a:rPr lang="en-US" dirty="0"/>
              <a:t>Our hypothesis:</a:t>
            </a:r>
          </a:p>
          <a:p>
            <a:r>
              <a:rPr lang="en-US" dirty="0"/>
              <a:t>When one clay platelet contacts another clay platelet, they will stick together if and only if there is a </a:t>
            </a:r>
            <a:r>
              <a:rPr lang="en-US" dirty="0" smtClean="0"/>
              <a:t>clean coagulant </a:t>
            </a:r>
            <a:r>
              <a:rPr lang="en-US" dirty="0"/>
              <a:t>nanoparticle </a:t>
            </a:r>
            <a:r>
              <a:rPr lang="en-US" dirty="0" smtClean="0"/>
              <a:t>surface at </a:t>
            </a:r>
            <a:r>
              <a:rPr lang="en-US" dirty="0"/>
              <a:t>the point of </a:t>
            </a:r>
            <a:r>
              <a:rPr lang="en-US" dirty="0" smtClean="0"/>
              <a:t>contact</a:t>
            </a:r>
          </a:p>
          <a:p>
            <a:r>
              <a:rPr lang="en-US" dirty="0" smtClean="0"/>
              <a:t>We expect some aggregation to occur even with very low coagulant dosages</a:t>
            </a:r>
            <a:endParaRPr lang="en-US" dirty="0"/>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1884277"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3220765"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2036677"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3373165"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2177998"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3514486"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5428381"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6764869"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7111118"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2394919"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2231441"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2962956"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4503627"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1849027"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764880"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3.88889E-6 -9.43326E-6 C -0.04688 0.03932 -0.09375 0.07864 -0.05139 0.12722 C -0.00903 0.1758 0.15017 0.28521 0.25399 0.291 C 0.35781 0.29724 0.55677 0.21582 0.5717 0.16377 C 0.58663 0.11172 0.40226 -0.01851 0.3434 -0.02129 C 0.28455 -0.02406 0.26285 0.16747 0.21858 0.14735 C 0.17431 0.12722 0.11285 -0.19732 0.07778 -0.14157 C 0.04271 -0.08583 -0.06875 0.37936 0.00799 0.48184 C 0.08472 0.58477 0.4816 0.57182 0.53802 0.4749 C 0.59444 0.37844 0.43559 -0.01828 0.34687 -0.09785 C 0.25816 -0.17743 0.1316 -0.08999 0.00521 -0.00255 " pathEditMode="relative" ptsTypes="aaaaaaaaaaA">
                                      <p:cBhvr>
                                        <p:cTn id="6" dur="5000" fill="hold"/>
                                        <p:tgtEl>
                                          <p:spTgt spid="38"/>
                                        </p:tgtEl>
                                        <p:attrNameLst>
                                          <p:attrName>ppt_x</p:attrName>
                                          <p:attrName>ppt_y</p:attrName>
                                        </p:attrNameLst>
                                      </p:cBhvr>
                                    </p:animMotion>
                                  </p:childTnLst>
                                </p:cTn>
                              </p:par>
                              <p:par>
                                <p:cTn id="7" presetID="0" presetClass="path" presetSubtype="0" fill="hold" nodeType="withEffect">
                                  <p:stCondLst>
                                    <p:cond delay="0"/>
                                  </p:stCondLst>
                                  <p:childTnLst>
                                    <p:animMotion origin="layout" path="M 5.55556E-7 4.44444E-6 C 0.0066 0.01504 0.04444 0.07569 0.03958 0.09027 C 0.03472 0.10486 -0.01719 0.09328 -0.02951 0.08796 C -0.04184 0.08263 -0.03924 0.06226 -0.0349 0.05763 C -0.03056 0.053 -0.00642 0.0618 -0.00313 0.06018 C 0.00017 0.05856 -0.00747 0.05324 -0.01493 0.04791 C -0.0224 0.04259 -0.03993 0.02754 -0.04757 0.02847 C -0.05521 0.02939 -0.06215 0.04097 -0.06129 0.05277 C -0.06042 0.06458 -0.05313 0.09537 -0.04271 0.0993 C -0.03229 0.10324 0.00434 0.08078 0.00087 0.07615 C -0.0026 0.07152 -0.05712 0.06342 -0.06389 0.07106 L -0.03941 0.12199 C -0.02379 0.13101 0.0151 0.13032 0.03056 0.12546 C 0.04601 0.1206 0.04549 0.10046 0.05365 0.09328 C 0.06181 0.08611 0.08038 0.09074 0.07969 0.08194 C 0.07899 0.07314 0.04566 0.04722 0.04965 0.04074 L 0.10365 0.04236 " pathEditMode="relative" rAng="0" ptsTypes="aaaaaaaaaaAaaaaAa">
                                      <p:cBhvr>
                                        <p:cTn id="8" dur="3000" fill="hold"/>
                                        <p:tgtEl>
                                          <p:spTgt spid="157"/>
                                        </p:tgtEl>
                                        <p:attrNameLst>
                                          <p:attrName>ppt_x</p:attrName>
                                          <p:attrName>ppt_y</p:attrName>
                                        </p:attrNameLst>
                                      </p:cBhvr>
                                      <p:rCtr x="2000" y="6600"/>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5.55112E-17 -2.59259E-6 C 0.00729 -0.00555 0.03542 -0.0324 0.04358 -0.03403 C 0.05174 -0.03565 0.05521 -0.02963 0.04913 -0.00972 C 0.04306 0.01019 0.02552 0.07408 0.00729 0.08496 C -0.01094 0.09584 -0.05608 0.05116 -0.06007 0.05579 C -0.06406 0.06042 -0.03958 0.11227 -0.01632 0.11273 C 0.00694 0.1132 0.08229 0.07153 0.08003 0.0581 C 0.07778 0.04468 -0.01233 0.0456 -0.03003 0.03148 C -0.04774 0.01736 -0.0342 -0.01528 -0.02639 -0.02662 C -0.01858 -0.03796 0.01181 -0.02778 0.01719 -0.03634 C 0.02257 -0.0449 0.01285 -0.07453 0.00642 -0.0787 C 5.55112E-17 -0.08287 -0.01615 -0.05926 -0.02101 -0.0618 C -0.02587 -0.06435 -0.02066 -0.08935 -0.02274 -0.09444 L -0.03368 -0.09213 " pathEditMode="relative" rAng="0" ptsTypes="aaaaaaaaaaaaAA">
                                      <p:cBhvr>
                                        <p:cTn id="10" dur="3000" fill="hold"/>
                                        <p:tgtEl>
                                          <p:spTgt spid="158"/>
                                        </p:tgtEl>
                                        <p:attrNameLst>
                                          <p:attrName>ppt_x</p:attrName>
                                          <p:attrName>ppt_y</p:attrName>
                                        </p:attrNameLst>
                                      </p:cBhvr>
                                      <p:rCtr x="900" y="900"/>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2.5E-6 -0.00115 C 0.00642 0.01389 0.04427 0.07454 0.03941 0.08912 C 0.03472 0.10371 -0.01719 0.09213 -0.02952 0.08681 C -0.04184 0.08148 -0.03924 0.06111 -0.0349 0.05648 C -0.03056 0.05186 -0.00643 0.06065 -0.00313 0.05903 C 2.5E-6 0.05741 -0.00747 0.05209 -0.01493 0.04676 C -0.0224 0.04144 -0.03993 0.02639 -0.04757 0.02732 C -0.05521 0.02824 -0.06216 0.03982 -0.06129 0.05162 C -0.06042 0.06343 -0.05313 0.09422 -0.04271 0.09815 C -0.03229 0.10209 0.00416 0.07963 0.00087 0.075 C -0.00261 0.07037 -0.05712 0.06227 -0.06389 0.06991 L -0.03941 0.12084 C -0.02379 0.12986 0.03784 0.12014 0.03055 0.12431 C 0.02309 0.12848 -0.06354 0.14838 -0.08299 0.14607 C -0.10243 0.14375 -0.08594 0.12292 -0.08577 0.10973 C -0.08559 0.09653 -0.09688 0.06667 -0.08212 0.06621 L 0.0033 0.10625 " pathEditMode="relative" rAng="0" ptsTypes="aaaaaaaaaaAaaaaAa">
                                      <p:cBhvr>
                                        <p:cTn id="12" dur="3000" fill="hold"/>
                                        <p:tgtEl>
                                          <p:spTgt spid="159"/>
                                        </p:tgtEl>
                                        <p:attrNameLst>
                                          <p:attrName>ppt_x</p:attrName>
                                          <p:attrName>ppt_y</p:attrName>
                                        </p:attrNameLst>
                                      </p:cBhvr>
                                      <p:rCtr x="-2900" y="7500"/>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1.94444E-6 -0.00116 C 0.00729 -0.00671 0.03541 -0.03356 0.04357 -0.03518 C 0.05173 -0.03681 0.05521 -0.03079 0.04913 -0.01088 C 0.04305 0.00903 0.02552 0.07292 0.00729 0.0838 C -0.01094 0.09468 -0.04774 0.08171 -0.06007 0.05463 C -0.0724 0.02755 -0.05261 -0.07014 -0.06649 -0.07917 C -0.08038 -0.08819 -0.14896 -0.01736 -0.14288 0.00093 C -0.13681 0.01921 -0.04948 0.03519 -0.03004 0.03032 C -0.01059 0.02546 -0.0342 -0.01643 -0.02639 -0.02778 C -0.01858 -0.03912 0.0118 -0.02893 0.01719 -0.0375 C 0.02257 -0.04606 0.01285 -0.07569 0.00642 -0.07986 C 1.94444E-6 -0.08403 -0.01059 -0.0713 -0.02101 -0.06296 C -0.03143 -0.05463 -0.03802 -0.03727 -0.05608 -0.03032 C -0.07413 -0.02338 -0.11441 -0.02361 -0.12969 -0.02176 " pathEditMode="relative" rAng="0" ptsTypes="aaaaaaaaaaaaaa">
                                      <p:cBhvr>
                                        <p:cTn id="14" dur="3000" fill="hold"/>
                                        <p:tgtEl>
                                          <p:spTgt spid="160"/>
                                        </p:tgtEl>
                                        <p:attrNameLst>
                                          <p:attrName>ppt_x</p:attrName>
                                          <p:attrName>ppt_y</p:attrName>
                                        </p:attrNameLst>
                                      </p:cBhvr>
                                      <p:rCtr x="-4700" y="40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2 0.00185 C 0.02222 0.0294 0.10156 0.14005 0.09878 0.1669 C 0.09601 0.19375 -0.01007 0.1713 -0.0099 0.1625 C -0.00972 0.15371 0.08264 0.12917 0.09983 0.11459 C 0.11701 0.1 0.10781 0.07894 0.0934 0.07454 C 0.07899 0.07014 0.0349 0.09213 0.01302 0.08843 C -0.00885 0.08472 -0.02622 0.05093 -0.03837 0.05255 C -0.05035 0.05417 -0.06129 0.0757 -0.0599 0.09746 C -0.05851 0.11945 -0.05608 0.20185 -0.03073 0.18357 C -0.00538 0.16528 0.09809 -0.00393 0.09253 -0.01273 C 0.08698 -0.02153 -0.04427 0.09144 -0.06389 0.13125 C -0.08351 0.17107 -0.05035 0.20857 -0.02552 0.22547 C -0.00069 0.24236 0.06024 0.24097 0.08455 0.23195 C 0.10885 0.22292 0.10799 0.18565 0.12083 0.17246 C 0.13368 0.15926 0.16302 0.16783 0.16181 0.15139 C 0.16076 0.13519 0.11094 0.11227 0.11458 0.07523 L 0.18351 -0.07083 " pathEditMode="relative" rAng="0" ptsTypes="aaaaaaaaaaaaaaaAa">
                                      <p:cBhvr>
                                        <p:cTn id="16" dur="3000" fill="hold"/>
                                        <p:tgtEl>
                                          <p:spTgt spid="163"/>
                                        </p:tgtEl>
                                        <p:attrNameLst>
                                          <p:attrName>ppt_x</p:attrName>
                                          <p:attrName>ppt_y</p:attrName>
                                        </p:attrNameLst>
                                      </p:cBhvr>
                                      <p:rCtr x="4300" y="8400"/>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1 0.00208 C 0.01632 0.01111 0.04653 0.04444 0.07552 0.05648 C 0.10451 0.06852 0.17361 0.04884 0.17813 0.07477 C 0.18264 0.10069 0.12951 0.19583 0.10226 0.21157 C 0.075 0.22731 0.02014 0.16227 0.01493 0.16898 C 0.0099 0.17569 0.04149 0.25139 0.0717 0.25208 C 0.10191 0.25278 0.19965 0.1919 0.1967 0.17222 C 0.19375 0.15278 0.07691 0.15417 0.05399 0.13356 C 0.0309 0.11296 0.04063 0.09815 0.05868 0.04884 C 0.07674 -0.00046 0.15608 -0.12917 0.16267 -0.16273 C 0.16927 -0.1963 0.10955 -0.11898 0.09826 -0.15301 C 0.08698 -0.18704 0.08872 -0.35625 0.09462 -0.36759 C 0.10052 -0.37894 0.14132 -0.24769 0.13368 -0.22107 C 0.12604 -0.19444 0.06597 -0.21042 0.04826 -0.20764 " pathEditMode="relative" rAng="0" ptsTypes="aaaaaaaaaaaaaa">
                                      <p:cBhvr>
                                        <p:cTn id="18" dur="3000" fill="hold"/>
                                        <p:tgtEl>
                                          <p:spTgt spid="164"/>
                                        </p:tgtEl>
                                        <p:attrNameLst>
                                          <p:attrName>ppt_x</p:attrName>
                                          <p:attrName>ppt_y</p:attrName>
                                        </p:attrNameLst>
                                      </p:cBhvr>
                                      <p:rCtr x="9800" y="-6500"/>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5.55556E-7 -0.00255 C 0.01667 0.02569 0.10035 0.13935 0.09878 0.16689 C 0.09722 0.19444 0.00955 0.17245 -0.0099 0.1625 C -0.02934 0.15277 -0.02517 0.11504 -0.0184 0.10648 C -0.01163 0.09791 0.02639 0.11412 0.0316 0.11111 C 0.03681 0.10833 0.02483 0.09838 0.01302 0.08842 C 0.00121 0.0787 -0.02622 0.05092 -0.03837 0.05254 C -0.05035 0.05416 -0.06129 0.07569 -0.0599 0.09745 C -0.05851 0.11944 -0.04705 0.17638 -0.03073 0.18356 C -0.01424 0.19097 0.0434 0.1493 0.03785 0.14074 C 0.03246 0.13217 -0.0533 0.11713 -0.06389 0.13125 L -0.02552 0.22546 C -0.00087 0.24236 0.06024 0.24097 0.08455 0.23194 C 0.10885 0.22291 0.10799 0.18564 0.12083 0.17245 C 0.13368 0.15925 0.16302 0.16782 0.16181 0.15138 C 0.16076 0.13518 0.13177 0.07013 0.11458 0.07523 L 0.05816 0.18356 " pathEditMode="relative" rAng="0" ptsTypes="aaaaaaaaaaAaaaaAa">
                                      <p:cBhvr>
                                        <p:cTn id="20" dur="3000" fill="hold"/>
                                        <p:tgtEl>
                                          <p:spTgt spid="155"/>
                                        </p:tgtEl>
                                        <p:attrNameLst>
                                          <p:attrName>ppt_x</p:attrName>
                                          <p:attrName>ppt_y</p:attrName>
                                        </p:attrNameLst>
                                      </p:cBhvr>
                                      <p:rCtr x="4900" y="12200"/>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1 0.01667 0.14931 0.03797 C 0.1717 0.05926 0.14705 0.10324 0.13924 0.13218 C 0.13142 0.16111 0.12292 0.20556 0.10226 0.21158 C 0.0816 0.2176 0.02014 0.16227 0.01493 0.16898 C 0.0099 0.1757 0.04149 0.25139 0.0717 0.25209 C 0.10191 0.25278 0.19965 0.1919 0.1967 0.17222 C 0.19375 0.15278 0.07691 0.15417 0.05399 0.13357 C 0.0309 0.11297 0.04861 0.06528 0.05868 0.04885 C 0.06875 0.03218 0.10816 0.04722 0.1151 0.03472 C 0.12222 0.02222 0.10955 -0.02106 0.10122 -0.02708 C 0.09288 -0.0331 0.07917 -0.01458 0.06563 -0.00254 C 0.05208 0.00972 0.04358 0.03496 0.02014 0.04514 C -0.0033 0.05533 -0.05538 0.05486 -0.07517 0.05764 " pathEditMode="relative" rAng="0" ptsTypes="aaaaaaaaaaaaaa">
                                      <p:cBhvr>
                                        <p:cTn id="22" dur="3000" fill="hold"/>
                                        <p:tgtEl>
                                          <p:spTgt spid="156"/>
                                        </p:tgtEl>
                                        <p:attrNameLst>
                                          <p:attrName>ppt_x</p:attrName>
                                          <p:attrName>ppt_y</p:attrName>
                                        </p:attrNameLst>
                                      </p:cBhvr>
                                      <p:rCtr x="5700" y="1060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5.55556E-7 4.44444E-6 C -0.02778 0.00648 -0.13663 0.00856 -0.16632 0.03888 C -0.19601 0.06921 -0.20399 0.16851 -0.17813 0.18194 C -0.15226 0.19537 -0.03038 0.13796 -0.01076 0.11898 C 0.00885 0.1 -0.0408 0.06481 -0.06076 0.06805 C -0.08073 0.07129 -0.11927 0.10972 -0.1309 0.13819 C -0.14254 0.16666 -0.14653 0.21088 -0.1309 0.23888 C -0.11528 0.26689 -0.0566 0.29259 -0.03715 0.30671 " pathEditMode="relative" rAng="0" ptsTypes="aaaaaaaa">
                                      <p:cBhvr>
                                        <p:cTn id="37" dur="3000" fill="hold"/>
                                        <p:tgtEl>
                                          <p:spTgt spid="174"/>
                                        </p:tgtEl>
                                        <p:attrNameLst>
                                          <p:attrName>ppt_x</p:attrName>
                                          <p:attrName>ppt_y</p:attrName>
                                        </p:attrNameLst>
                                      </p:cBhvr>
                                      <p:rCtr x="-9800" y="15300"/>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1.38889E-6 -1.85185E-6 C 0.02413 0.02963 0.04844 0.0595 0.07448 0.06551 C 0.10052 0.07153 0.13629 0.06459 0.15643 0.03635 C 0.17657 0.00811 0.20538 -0.07638 0.19549 -0.10416 C 0.18559 -0.13194 0.12761 -0.128 0.09723 -0.13078 C 0.06684 -0.13356 0.03334 -0.13495 0.01268 -0.12106 C -0.00798 -0.10717 -0.03055 -0.08518 -0.02725 -0.04722 C -0.02396 -0.00925 0.02223 0.06991 0.03282 0.10672 C 0.04341 0.14352 0.05243 0.15903 0.03629 0.17338 C 0.02014 0.18774 -0.04305 0.19977 -0.06458 0.19283 C -0.08611 0.18588 -0.09375 0.14746 -0.09271 0.13218 C -0.09166 0.1169 -0.075 0.1088 -0.05816 0.1007 " pathEditMode="relative" ptsTypes="aaaaaaaaaaaA">
                                      <p:cBhvr>
                                        <p:cTn id="39" dur="3000" fill="hold"/>
                                        <p:tgtEl>
                                          <p:spTgt spid="170"/>
                                        </p:tgtEl>
                                        <p:attrNameLst>
                                          <p:attrName>ppt_x</p:attrName>
                                          <p:attrName>ppt_y</p:attrName>
                                        </p:attrNameLst>
                                      </p:cBhvr>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1.38889E-6 -4.44444E-6 C 0.04653 -0.02708 0.09306 -0.05393 0.13993 -0.04861 C 0.18681 -0.04328 0.26285 0.01019 0.28177 0.03264 C 0.3007 0.0551 0.26441 0.07037 0.25365 0.08588 C 0.24288 0.10139 0.21111 0.11459 0.21684 0.12639 C 0.22257 0.1382 0.26545 0.15811 0.28768 0.15672 C 0.3099 0.15533 0.34115 0.13681 0.35052 0.11806 C 0.3599 0.09931 0.37031 0.06204 0.34358 0.04468 C 0.31684 0.02732 0.25538 0.01806 0.18993 0.01436 " pathEditMode="relative" rAng="0" ptsTypes="aaaaaaaaa">
                                      <p:cBhvr>
                                        <p:cTn id="41" dur="3000" fill="hold"/>
                                        <p:tgtEl>
                                          <p:spTgt spid="176"/>
                                        </p:tgtEl>
                                        <p:attrNameLst>
                                          <p:attrName>ppt_x</p:attrName>
                                          <p:attrName>ppt_y</p:attrName>
                                        </p:attrNameLst>
                                      </p:cBhvr>
                                      <p:rCtr x="18500" y="520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4.44444E-6 -2.96296E-6 C -0.02917 0.0044 -0.05834 0.00903 -0.07188 -0.00115 C -0.08542 -0.01134 -0.09098 -0.03171 -0.08178 -0.06065 C -0.07257 -0.08958 -0.03351 -0.1669 -0.01632 -0.17453 C 0.00086 -0.18217 0.02951 -0.1294 0.02187 -0.10671 C 0.01423 -0.08402 -0.02223 -0.05995 -0.06181 -0.03889 C -0.10139 -0.01782 -0.17605 0.02824 -0.2158 0.01945 C -0.25556 0.01065 -0.28907 -0.06342 -0.3 -0.09097 C -0.31094 -0.11852 -0.29844 -0.12824 -0.28178 -0.1456 " pathEditMode="relative" rAng="0" ptsTypes="aaaaaaaaa">
                                      <p:cBhvr>
                                        <p:cTn id="43" dur="3000" fill="hold"/>
                                        <p:tgtEl>
                                          <p:spTgt spid="167"/>
                                        </p:tgtEl>
                                        <p:attrNameLst>
                                          <p:attrName>ppt_x</p:attrName>
                                          <p:attrName>ppt_y</p:attrName>
                                        </p:attrNameLst>
                                      </p:cBhvr>
                                      <p:rCtr x="-14100" y="-7700"/>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6.66667E-6 7.40741E-7 C 0.03351 0.00185 0.06702 0.00393 0.06632 0.03032 C 0.06563 0.05671 0.03507 0.14329 -0.00364 0.1588 C -0.04236 0.1743 -0.12517 0.10555 -0.16649 0.12361 C -0.20781 0.14167 -0.27378 0.22917 -0.2519 0.26782 C -0.23003 0.30648 -0.08472 0.36528 -0.03559 0.35509 C 0.01355 0.34491 0.04688 0.23079 0.04271 0.20718 C 0.03855 0.18356 -0.04548 0.20486 -0.06093 0.21319 C -0.07638 0.22153 -0.06319 0.23912 -0.04999 0.25694 " pathEditMode="relative" ptsTypes="aaaaaaaaA">
                                      <p:cBhvr>
                                        <p:cTn id="50" dur="2000" fill="hold"/>
                                        <p:tgtEl>
                                          <p:spTgt spid="183"/>
                                        </p:tgtEl>
                                        <p:attrNameLst>
                                          <p:attrName>ppt_x</p:attrName>
                                          <p:attrName>ppt_y</p:attrName>
                                        </p:attrNameLst>
                                      </p:cBhvr>
                                    </p:animMotion>
                                  </p:childTnLst>
                                </p:cTn>
                              </p:par>
                              <p:par>
                                <p:cTn id="51" presetID="0" presetClass="path" presetSubtype="0" fill="hold" nodeType="withEffect">
                                  <p:stCondLst>
                                    <p:cond delay="0"/>
                                  </p:stCondLst>
                                  <p:childTnLst>
                                    <p:animMotion origin="layout" path="M -5E-6 -1.85185E-6 C 0.12535 0.02014 0.2507 0.04028 0.33455 -0.01204 C 0.41841 -0.06435 0.51372 -0.24722 0.50278 -0.31389 C 0.49184 -0.38056 0.32014 -0.40648 0.2691 -0.41204 C 0.21806 -0.41759 0.20764 -0.37037 0.19636 -0.34792 C 0.18507 -0.32547 0.1941 -0.29283 0.20087 -0.27755 C 0.20764 -0.26227 0.2224 -0.25972 0.23733 -0.25695 " pathEditMode="relative" ptsTypes="aaaaaaA">
                                      <p:cBhvr>
                                        <p:cTn id="52" dur="2000" fill="hold"/>
                                        <p:tgtEl>
                                          <p:spTgt spid="19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5"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5"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smtClean="0"/>
              <a:t>Further </a:t>
            </a:r>
            <a:r>
              <a:rPr lang="en-US" dirty="0"/>
              <a:t>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Clay + Coagulant nanoparticle density (clay dominates)</a:t>
            </a:r>
            <a:endParaRPr lang="en-US" dirty="0"/>
          </a:p>
        </p:txBody>
      </p:sp>
      <p:pic>
        <p:nvPicPr>
          <p:cNvPr id="14" name="Picture 1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00291" y="1765611"/>
            <a:ext cx="2647759" cy="601763"/>
          </a:xfrm>
          <a:prstGeom prst="rect">
            <a:avLst/>
          </a:prstGeom>
        </p:spPr>
      </p:pic>
      <p:pic>
        <p:nvPicPr>
          <p:cNvPr id="31" name="Picture 3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98705" y="3467661"/>
            <a:ext cx="3091061" cy="605775"/>
          </a:xfrm>
          <a:prstGeom prst="rect">
            <a:avLst/>
          </a:prstGeom>
        </p:spPr>
      </p:pic>
      <p:sp>
        <p:nvSpPr>
          <p:cNvPr id="16" name="TextBox 15"/>
          <p:cNvSpPr txBox="1"/>
          <p:nvPr/>
        </p:nvSpPr>
        <p:spPr>
          <a:xfrm>
            <a:off x="5757945" y="3508935"/>
            <a:ext cx="3386055" cy="523220"/>
          </a:xfrm>
          <a:prstGeom prst="rect">
            <a:avLst/>
          </a:prstGeom>
          <a:noFill/>
        </p:spPr>
        <p:txBody>
          <a:bodyPr wrap="none" rtlCol="0">
            <a:spAutoFit/>
          </a:bodyPr>
          <a:lstStyle/>
          <a:p>
            <a:r>
              <a:rPr lang="en-US" dirty="0" smtClean="0"/>
              <a:t>Volume of clay in floc</a:t>
            </a:r>
            <a:endParaRPr lang="en-US" dirty="0"/>
          </a:p>
        </p:txBody>
      </p:sp>
      <p:sp>
        <p:nvSpPr>
          <p:cNvPr id="17" name="TextBox 16"/>
          <p:cNvSpPr txBox="1"/>
          <p:nvPr/>
        </p:nvSpPr>
        <p:spPr>
          <a:xfrm>
            <a:off x="5882197" y="1804882"/>
            <a:ext cx="2165978" cy="523220"/>
          </a:xfrm>
          <a:prstGeom prst="rect">
            <a:avLst/>
          </a:prstGeom>
          <a:noFill/>
        </p:spPr>
        <p:txBody>
          <a:bodyPr wrap="none" rtlCol="0">
            <a:spAutoFit/>
          </a:bodyPr>
          <a:lstStyle/>
          <a:p>
            <a:r>
              <a:rPr lang="en-US" dirty="0" smtClean="0"/>
              <a:t>Floc diameter</a:t>
            </a:r>
            <a:endParaRPr lang="en-US" dirty="0"/>
          </a:p>
        </p:txBody>
      </p:sp>
      <p:pic>
        <p:nvPicPr>
          <p:cNvPr id="50" name="Picture 4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67597" y="5512968"/>
            <a:ext cx="5983537" cy="605776"/>
          </a:xfrm>
          <a:prstGeom prst="rect">
            <a:avLst/>
          </a:prstGeom>
        </p:spPr>
      </p:pic>
      <p:sp>
        <p:nvSpPr>
          <p:cNvPr id="19" name="TextBox 18"/>
          <p:cNvSpPr txBox="1"/>
          <p:nvPr/>
        </p:nvSpPr>
        <p:spPr>
          <a:xfrm>
            <a:off x="5696377" y="5558146"/>
            <a:ext cx="3033203" cy="523220"/>
          </a:xfrm>
          <a:prstGeom prst="rect">
            <a:avLst/>
          </a:prstGeom>
          <a:noFill/>
        </p:spPr>
        <p:txBody>
          <a:bodyPr wrap="none" rtlCol="0">
            <a:spAutoFit/>
          </a:bodyPr>
          <a:lstStyle/>
          <a:p>
            <a:r>
              <a:rPr lang="en-US" dirty="0" smtClean="0"/>
              <a:t>Mass of clay in floc</a:t>
            </a:r>
            <a:endParaRPr lang="en-US" dirty="0"/>
          </a:p>
        </p:txBody>
      </p:sp>
      <p:pic>
        <p:nvPicPr>
          <p:cNvPr id="51" name="Picture 5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03701" y="4273493"/>
            <a:ext cx="3349821" cy="431263"/>
          </a:xfrm>
          <a:prstGeom prst="rect">
            <a:avLst/>
          </a:prstGeom>
        </p:spPr>
      </p:pic>
      <p:sp>
        <p:nvSpPr>
          <p:cNvPr id="23" name="TextBox 22"/>
          <p:cNvSpPr txBox="1"/>
          <p:nvPr/>
        </p:nvSpPr>
        <p:spPr>
          <a:xfrm>
            <a:off x="5757945" y="4266183"/>
            <a:ext cx="5450723" cy="523220"/>
          </a:xfrm>
          <a:prstGeom prst="rect">
            <a:avLst/>
          </a:prstGeom>
          <a:noFill/>
        </p:spPr>
        <p:txBody>
          <a:bodyPr wrap="none" rtlCol="0">
            <a:spAutoFit/>
          </a:bodyPr>
          <a:lstStyle/>
          <a:p>
            <a:r>
              <a:rPr lang="en-US" dirty="0" smtClean="0"/>
              <a:t>Volume of floc made of water + clay</a:t>
            </a:r>
            <a:endParaRPr lang="en-US" dirty="0"/>
          </a:p>
        </p:txBody>
      </p:sp>
      <p:pic>
        <p:nvPicPr>
          <p:cNvPr id="53" name="Picture 5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019469" y="6429293"/>
            <a:ext cx="2902507" cy="417223"/>
          </a:xfrm>
          <a:prstGeom prst="rect">
            <a:avLst/>
          </a:prstGeom>
        </p:spPr>
      </p:pic>
      <p:sp>
        <p:nvSpPr>
          <p:cNvPr id="36" name="TextBox 35"/>
          <p:cNvSpPr txBox="1"/>
          <p:nvPr/>
        </p:nvSpPr>
        <p:spPr>
          <a:xfrm>
            <a:off x="5573713" y="6337336"/>
            <a:ext cx="3233578" cy="523220"/>
          </a:xfrm>
          <a:prstGeom prst="rect">
            <a:avLst/>
          </a:prstGeom>
          <a:noFill/>
        </p:spPr>
        <p:txBody>
          <a:bodyPr wrap="none" rtlCol="0">
            <a:spAutoFit/>
          </a:bodyPr>
          <a:lstStyle/>
          <a:p>
            <a:r>
              <a:rPr lang="en-US" dirty="0" smtClean="0"/>
              <a:t>Mass of water in floc</a:t>
            </a:r>
            <a:endParaRPr lang="en-US" dirty="0"/>
          </a:p>
        </p:txBody>
      </p:sp>
      <p:pic>
        <p:nvPicPr>
          <p:cNvPr id="39" name="Picture 3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163974" y="2640373"/>
            <a:ext cx="3634658" cy="690020"/>
          </a:xfrm>
          <a:prstGeom prst="rect">
            <a:avLst/>
          </a:prstGeom>
        </p:spPr>
      </p:pic>
      <p:pic>
        <p:nvPicPr>
          <p:cNvPr id="52" name="Picture 5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043534" y="4820082"/>
            <a:ext cx="3648695" cy="431263"/>
          </a:xfrm>
          <a:prstGeom prst="rect">
            <a:avLst/>
          </a:prstGeom>
        </p:spPr>
      </p:pic>
      <p:sp>
        <p:nvSpPr>
          <p:cNvPr id="41" name="TextBox 40"/>
          <p:cNvSpPr txBox="1"/>
          <p:nvPr/>
        </p:nvSpPr>
        <p:spPr>
          <a:xfrm>
            <a:off x="5597779" y="4812772"/>
            <a:ext cx="5097870" cy="523220"/>
          </a:xfrm>
          <a:prstGeom prst="rect">
            <a:avLst/>
          </a:prstGeom>
          <a:noFill/>
        </p:spPr>
        <p:txBody>
          <a:bodyPr wrap="none" rtlCol="0">
            <a:spAutoFit/>
          </a:bodyPr>
          <a:lstStyle/>
          <a:p>
            <a:r>
              <a:rPr lang="en-US" dirty="0" smtClean="0"/>
              <a:t>Mass of floc made of water + clay</a:t>
            </a:r>
            <a:endParaRPr lang="en-US" dirty="0"/>
          </a:p>
        </p:txBody>
      </p:sp>
    </p:spTree>
    <p:extLst>
      <p:ext uri="{BB962C8B-B14F-4D97-AF65-F5344CB8AC3E}">
        <p14:creationId xmlns:p14="http://schemas.microsoft.com/office/powerpoint/2010/main" val="1980646895"/>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Clay + Coagulant nanoparticle density (clay dominates)</a:t>
            </a:r>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66463" y="1911206"/>
            <a:ext cx="6848072" cy="431265"/>
          </a:xfrm>
          <a:prstGeom prst="rect">
            <a:avLst/>
          </a:prstGeom>
        </p:spPr>
      </p:pic>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8959" y="2666444"/>
            <a:ext cx="8308352" cy="431265"/>
          </a:xfrm>
          <a:prstGeom prst="rect">
            <a:avLst/>
          </a:prstGeom>
        </p:spPr>
      </p:pic>
      <p:pic>
        <p:nvPicPr>
          <p:cNvPr id="15" name="Picture 1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88960" y="3557075"/>
            <a:ext cx="8412657" cy="431265"/>
          </a:xfrm>
          <a:prstGeom prst="rect">
            <a:avLst/>
          </a:prstGeom>
        </p:spPr>
      </p:pic>
    </p:spTree>
    <p:extLst>
      <p:ext uri="{BB962C8B-B14F-4D97-AF65-F5344CB8AC3E}">
        <p14:creationId xmlns:p14="http://schemas.microsoft.com/office/powerpoint/2010/main" val="170145576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Clay + Coagulant nanoparticle density (clay dominates)</a:t>
            </a:r>
          </a:p>
        </p:txBody>
      </p:sp>
      <p:pic>
        <p:nvPicPr>
          <p:cNvPr id="6"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1939966"/>
            <a:ext cx="2200448" cy="850493"/>
          </a:xfrm>
          <a:prstGeom prst="rect">
            <a:avLst/>
          </a:prstGeom>
        </p:spPr>
      </p:pic>
      <p:pic>
        <p:nvPicPr>
          <p:cNvPr id="21" name="Picture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09665" y="1985024"/>
            <a:ext cx="4636872" cy="258406"/>
          </a:xfrm>
          <a:prstGeom prst="rect">
            <a:avLst/>
          </a:prstGeom>
        </p:spPr>
      </p:pic>
      <p:pic>
        <p:nvPicPr>
          <p:cNvPr id="22" name="Picture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266" y="3149379"/>
            <a:ext cx="6288426" cy="894623"/>
          </a:xfrm>
          <a:prstGeom prst="rect">
            <a:avLst/>
          </a:prstGeom>
        </p:spPr>
      </p:pic>
      <p:pic>
        <p:nvPicPr>
          <p:cNvPr id="23" name="Picture 2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59266" y="4568238"/>
            <a:ext cx="5423892" cy="894623"/>
          </a:xfrm>
          <a:prstGeom prst="rect">
            <a:avLst/>
          </a:prstGeom>
        </p:spPr>
      </p:pic>
      <p:pic>
        <p:nvPicPr>
          <p:cNvPr id="24" name="Picture 23"/>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59266" y="5762447"/>
            <a:ext cx="5423892" cy="894623"/>
          </a:xfrm>
          <a:prstGeom prst="rect">
            <a:avLst/>
          </a:prstGeom>
        </p:spPr>
      </p:pic>
      <p:sp>
        <p:nvSpPr>
          <p:cNvPr id="20" name="TextBox 19"/>
          <p:cNvSpPr txBox="1"/>
          <p:nvPr/>
        </p:nvSpPr>
        <p:spPr>
          <a:xfrm>
            <a:off x="7105475" y="4781725"/>
            <a:ext cx="8981946" cy="523220"/>
          </a:xfrm>
          <a:prstGeom prst="rect">
            <a:avLst/>
          </a:prstGeom>
          <a:noFill/>
        </p:spPr>
        <p:txBody>
          <a:bodyPr wrap="none" rtlCol="0">
            <a:spAutoFit/>
          </a:bodyPr>
          <a:lstStyle/>
          <a:p>
            <a:r>
              <a:rPr lang="en-US" dirty="0" smtClean="0"/>
              <a:t>Subtract water density from both sides to get buoyant density</a:t>
            </a:r>
            <a:endParaRPr lang="en-US" dirty="0"/>
          </a:p>
        </p:txBody>
      </p:sp>
    </p:spTree>
    <p:extLst>
      <p:ext uri="{BB962C8B-B14F-4D97-AF65-F5344CB8AC3E}">
        <p14:creationId xmlns:p14="http://schemas.microsoft.com/office/powerpoint/2010/main" val="307198949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 Coagulant nanoparticle density (clay dominates)</a:t>
            </a:r>
          </a:p>
        </p:txBody>
      </p:sp>
      <p:pic>
        <p:nvPicPr>
          <p:cNvPr id="11" name="Picture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41152" y="1608347"/>
            <a:ext cx="5464011" cy="894623"/>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766100" y="2409160"/>
            <a:ext cx="3091061" cy="605775"/>
          </a:xfrm>
          <a:prstGeom prst="rect">
            <a:avLst/>
          </a:prstGeom>
        </p:spPr>
      </p:pic>
      <p:pic>
        <p:nvPicPr>
          <p:cNvPr id="25" name="Picture 2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66100" y="1608347"/>
            <a:ext cx="2302753" cy="605773"/>
          </a:xfrm>
          <a:prstGeom prst="rect">
            <a:avLst/>
          </a:prstGeom>
        </p:spPr>
      </p:pic>
      <p:pic>
        <p:nvPicPr>
          <p:cNvPr id="12" name="Picture 11"/>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99413" y="3014935"/>
            <a:ext cx="3885395" cy="1163406"/>
          </a:xfrm>
          <a:prstGeom prst="rect">
            <a:avLst/>
          </a:prstGeom>
        </p:spPr>
      </p:pic>
      <p:pic>
        <p:nvPicPr>
          <p:cNvPr id="9" name="Picture 8">
            <a:extLst>
              <a:ext uri="{FF2B5EF4-FFF2-40B4-BE49-F238E27FC236}">
                <a16:creationId xmlns:a16="http://schemas.microsoft.com/office/drawing/2014/main" id="{24140AAF-9DB4-481B-BD0C-3E797441024A}"/>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41152" y="6193619"/>
            <a:ext cx="5248000" cy="664381"/>
          </a:xfrm>
          <a:prstGeom prst="rect">
            <a:avLst/>
          </a:prstGeom>
        </p:spPr>
      </p:pic>
      <p:pic>
        <p:nvPicPr>
          <p:cNvPr id="27" name="Picture 2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822157" y="2882947"/>
            <a:ext cx="7698556" cy="1247658"/>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799034" y="3114208"/>
            <a:ext cx="3682801" cy="1163406"/>
          </a:xfrm>
          <a:prstGeom prst="rect">
            <a:avLst/>
          </a:prstGeom>
        </p:spPr>
      </p:pic>
      <p:pic>
        <p:nvPicPr>
          <p:cNvPr id="23" name="Picture 22"/>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766100" y="4838934"/>
            <a:ext cx="4828157" cy="1163409"/>
          </a:xfrm>
          <a:prstGeom prst="rect">
            <a:avLst/>
          </a:prstGeom>
        </p:spPr>
      </p:pic>
      <p:pic>
        <p:nvPicPr>
          <p:cNvPr id="28" name="Picture 27"/>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1822157" y="4394294"/>
            <a:ext cx="7698556" cy="1247658"/>
          </a:xfrm>
          <a:prstGeom prst="rect">
            <a:avLst/>
          </a:prstGeom>
        </p:spPr>
      </p:pic>
    </p:spTree>
    <p:extLst>
      <p:ext uri="{BB962C8B-B14F-4D97-AF65-F5344CB8AC3E}">
        <p14:creationId xmlns:p14="http://schemas.microsoft.com/office/powerpoint/2010/main" val="415412785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happens as coagulant dose increases?</a:t>
            </a:r>
            <a:endParaRPr lang="en-US" dirty="0"/>
          </a:p>
        </p:txBody>
      </p:sp>
      <p:sp>
        <p:nvSpPr>
          <p:cNvPr id="3" name="Content Placeholder 2"/>
          <p:cNvSpPr>
            <a:spLocks noGrp="1"/>
          </p:cNvSpPr>
          <p:nvPr>
            <p:ph idx="1"/>
          </p:nvPr>
        </p:nvSpPr>
        <p:spPr/>
        <p:txBody>
          <a:bodyPr/>
          <a:lstStyle/>
          <a:p>
            <a:r>
              <a:rPr lang="en-US" dirty="0" smtClean="0"/>
              <a:t>Coagulant nanoparticle aggregation begins</a:t>
            </a:r>
          </a:p>
          <a:p>
            <a:r>
              <a:rPr lang="en-US" dirty="0" smtClean="0"/>
              <a:t>Collisions between nanoparticles and other particles and other nanoparticles are driven by diffusion</a:t>
            </a:r>
          </a:p>
          <a:p>
            <a:r>
              <a:rPr lang="en-US" dirty="0" smtClean="0"/>
              <a:t>Perhaps the probability of a collision with clay or an other nanoparticle is based on the total surface area of the different types of particles</a:t>
            </a:r>
          </a:p>
          <a:p>
            <a:r>
              <a:rPr lang="en-US" dirty="0" smtClean="0"/>
              <a:t>Perhaps assume that surface area is conservative even as the particles aggregate?</a:t>
            </a:r>
            <a:endParaRPr lang="en-US" dirty="0"/>
          </a:p>
        </p:txBody>
      </p:sp>
    </p:spTree>
    <p:extLst>
      <p:ext uri="{BB962C8B-B14F-4D97-AF65-F5344CB8AC3E}">
        <p14:creationId xmlns:p14="http://schemas.microsoft.com/office/powerpoint/2010/main" val="25322428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Density Hypotheses (fluffy flocs)</a:t>
            </a:r>
            <a:endParaRPr lang="en-US" dirty="0"/>
          </a:p>
        </p:txBody>
      </p:sp>
      <p:sp>
        <p:nvSpPr>
          <p:cNvPr id="3" name="Content Placeholder 2"/>
          <p:cNvSpPr>
            <a:spLocks noGrp="1"/>
          </p:cNvSpPr>
          <p:nvPr>
            <p:ph idx="1"/>
          </p:nvPr>
        </p:nvSpPr>
        <p:spPr/>
        <p:txBody>
          <a:bodyPr/>
          <a:lstStyle/>
          <a:p>
            <a:r>
              <a:rPr lang="en-US" dirty="0"/>
              <a:t>Coagulant nanoparticles partially cover clay: core particle is clay with partial coverage by nanoparticles up to 50% coverage</a:t>
            </a:r>
          </a:p>
          <a:p>
            <a:pPr lvl="1"/>
            <a:r>
              <a:rPr lang="en-US" dirty="0"/>
              <a:t>core particle is clay coated with some coagulant nanoparticles</a:t>
            </a:r>
          </a:p>
          <a:p>
            <a:pPr lvl="1"/>
            <a:r>
              <a:rPr lang="en-US" dirty="0"/>
              <a:t>density must account for clay, coagulant nanoparticles, and water</a:t>
            </a:r>
          </a:p>
          <a:p>
            <a:r>
              <a:rPr lang="en-US" dirty="0"/>
              <a:t>Coagulant nanoparticles flocculate to same size as clay and then combine with clay (</a:t>
            </a:r>
            <a:r>
              <a:rPr lang="en-US" dirty="0" smtClean="0"/>
              <a:t>same</a:t>
            </a:r>
            <a:r>
              <a:rPr lang="en-US" dirty="0"/>
              <a:t> size particles can collide): </a:t>
            </a:r>
          </a:p>
          <a:p>
            <a:pPr lvl="1"/>
            <a:r>
              <a:rPr lang="en-US" dirty="0"/>
              <a:t>core particle is part of a clay particle and part of a coagulant aggregate that is then coated with some coagulant nanoparticles</a:t>
            </a:r>
          </a:p>
          <a:p>
            <a:endParaRPr lang="en-US" dirty="0"/>
          </a:p>
        </p:txBody>
      </p:sp>
    </p:spTree>
    <p:extLst>
      <p:ext uri="{BB962C8B-B14F-4D97-AF65-F5344CB8AC3E}">
        <p14:creationId xmlns:p14="http://schemas.microsoft.com/office/powerpoint/2010/main" val="10164134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259" y="2097902"/>
            <a:ext cx="2116203" cy="429258"/>
          </a:xfrm>
          <a:prstGeom prst="rect">
            <a:avLst/>
          </a:prstGeom>
        </p:spPr>
      </p:pic>
      <p:sp>
        <p:nvSpPr>
          <p:cNvPr id="6" name="TextBox 5"/>
          <p:cNvSpPr txBox="1"/>
          <p:nvPr/>
        </p:nvSpPr>
        <p:spPr>
          <a:xfrm>
            <a:off x="864066" y="2936147"/>
            <a:ext cx="184731"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907208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a:t>
            </a:r>
            <a:r>
              <a:rPr lang="en-US" sz="2400" dirty="0" smtClean="0"/>
              <a:t>collide.</a:t>
            </a:r>
            <a:endParaRPr lang="en-US" sz="2400" dirty="0"/>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r>
              <a:rPr lang="en-US" dirty="0"/>
              <a:t/>
            </a: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a:t>
            </a:r>
            <a:r>
              <a:rPr lang="en-US" sz="3200" dirty="0" smtClean="0"/>
              <a:t>collisions in flocculators (and rapid mix units!) are dominated </a:t>
            </a:r>
            <a:r>
              <a:rPr lang="en-US" sz="3200" dirty="0"/>
              <a:t>by viscous shear</a:t>
            </a:r>
          </a:p>
        </p:txBody>
      </p:sp>
      <p:graphicFrame>
        <p:nvGraphicFramePr>
          <p:cNvPr id="16" name="Object 15"/>
          <p:cNvGraphicFramePr>
            <a:graphicFrameLocks noChangeAspect="1"/>
          </p:cNvGraphicFramePr>
          <p:nvPr>
            <p:extLst>
              <p:ext uri="{D42A27DB-BD31-4B8C-83A1-F6EECF244321}">
                <p14:modId xmlns:p14="http://schemas.microsoft.com/office/powerpoint/2010/main" val="1444510351"/>
              </p:ext>
            </p:extLst>
          </p:nvPr>
        </p:nvGraphicFramePr>
        <p:xfrm>
          <a:off x="4921280" y="2774561"/>
          <a:ext cx="3476625" cy="2809875"/>
        </p:xfrm>
        <a:graphic>
          <a:graphicData uri="http://schemas.openxmlformats.org/presentationml/2006/ole">
            <mc:AlternateContent xmlns:mc="http://schemas.openxmlformats.org/markup-compatibility/2006">
              <mc:Choice xmlns:v="urn:schemas-microsoft-com:vml" Requires="v">
                <p:oleObj spid="_x0000_s2255588" name="Mathcad" r:id="rId6" imgW="3476520" imgH="2809800" progId="Mathcad">
                  <p:link updateAutomatic="1"/>
                </p:oleObj>
              </mc:Choice>
              <mc:Fallback>
                <p:oleObj name="Mathcad" r:id="rId6" imgW="3476520" imgH="2809800" progId="Mathcad">
                  <p:link updateAutomatic="1"/>
                  <p:pic>
                    <p:nvPicPr>
                      <p:cNvPr id="0" name=""/>
                      <p:cNvPicPr/>
                      <p:nvPr/>
                    </p:nvPicPr>
                    <p:blipFill>
                      <a:blip r:embed="rId7"/>
                      <a:stretch>
                        <a:fillRect/>
                      </a:stretch>
                    </p:blipFill>
                    <p:spPr>
                      <a:xfrm>
                        <a:off x="4921280" y="2774561"/>
                        <a:ext cx="3476625" cy="2809875"/>
                      </a:xfrm>
                      <a:prstGeom prst="rect">
                        <a:avLst/>
                      </a:prstGeom>
                    </p:spPr>
                  </p:pic>
                </p:oleObj>
              </mc:Fallback>
            </mc:AlternateContent>
          </a:graphicData>
        </a:graphic>
      </p:graphicFrame>
      <p:graphicFrame>
        <p:nvGraphicFramePr>
          <p:cNvPr id="20" name="Object 19"/>
          <p:cNvGraphicFramePr>
            <a:graphicFrameLocks noChangeAspect="1"/>
          </p:cNvGraphicFramePr>
          <p:nvPr>
            <p:extLst>
              <p:ext uri="{D42A27DB-BD31-4B8C-83A1-F6EECF244321}">
                <p14:modId xmlns:p14="http://schemas.microsoft.com/office/powerpoint/2010/main" val="2844067262"/>
              </p:ext>
            </p:extLst>
          </p:nvPr>
        </p:nvGraphicFramePr>
        <p:xfrm>
          <a:off x="909368" y="2829914"/>
          <a:ext cx="3581400" cy="2733675"/>
        </p:xfrm>
        <a:graphic>
          <a:graphicData uri="http://schemas.openxmlformats.org/presentationml/2006/ole">
            <mc:AlternateContent xmlns:mc="http://schemas.openxmlformats.org/markup-compatibility/2006">
              <mc:Choice xmlns:v="urn:schemas-microsoft-com:vml" Requires="v">
                <p:oleObj spid="_x0000_s2255589" name="Mathcad" r:id="rId8" imgW="3581280" imgH="2733840" progId="Mathcad">
                  <p:link updateAutomatic="1"/>
                </p:oleObj>
              </mc:Choice>
              <mc:Fallback>
                <p:oleObj name="Mathcad" r:id="rId8" imgW="3581280" imgH="2733840" progId="Mathcad">
                  <p:link updateAutomatic="1"/>
                  <p:pic>
                    <p:nvPicPr>
                      <p:cNvPr id="0" name=""/>
                      <p:cNvPicPr/>
                      <p:nvPr/>
                    </p:nvPicPr>
                    <p:blipFill>
                      <a:blip r:embed="rId9"/>
                      <a:stretch>
                        <a:fillRect/>
                      </a:stretch>
                    </p:blipFill>
                    <p:spPr>
                      <a:xfrm>
                        <a:off x="909368" y="2829914"/>
                        <a:ext cx="3581400" cy="2733675"/>
                      </a:xfrm>
                      <a:prstGeom prst="rect">
                        <a:avLst/>
                      </a:prstGeom>
                    </p:spPr>
                  </p:pic>
                </p:oleObj>
              </mc:Fallback>
            </mc:AlternateContent>
          </a:graphicData>
        </a:graphic>
      </p:graphicFrame>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30325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932098" y="360296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5909743" y="379855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17385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72"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332692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17385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pic>
        <p:nvPicPr>
          <p:cNvPr id="152" name="Picture 151">
            <a:extLst>
              <a:ext uri="{FF2B5EF4-FFF2-40B4-BE49-F238E27FC236}">
                <a16:creationId xmlns:a16="http://schemas.microsoft.com/office/drawing/2014/main" id="{2F559CFC-3E05-4830-A967-E1F0CB78CB3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3863" y="6441777"/>
            <a:ext cx="2279135" cy="336060"/>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6 -0.00116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
        <p:nvSpPr>
          <p:cNvPr id="3" name="TextBox 2"/>
          <p:cNvSpPr txBox="1"/>
          <p:nvPr/>
        </p:nvSpPr>
        <p:spPr>
          <a:xfrm>
            <a:off x="6974457" y="3528646"/>
            <a:ext cx="1940943" cy="2246769"/>
          </a:xfrm>
          <a:prstGeom prst="rect">
            <a:avLst/>
          </a:prstGeom>
          <a:noFill/>
        </p:spPr>
        <p:txBody>
          <a:bodyPr wrap="square" rtlCol="0">
            <a:spAutoFit/>
          </a:bodyPr>
          <a:lstStyle/>
          <a:p>
            <a:r>
              <a:rPr lang="en-US" dirty="0" smtClean="0"/>
              <a:t>No evidence here of two flocculation regimes</a:t>
            </a:r>
            <a:endParaRPr lang="en-US" dirty="0"/>
          </a:p>
        </p:txBody>
      </p:sp>
    </p:spTree>
    <p:extLst>
      <p:ext uri="{BB962C8B-B14F-4D97-AF65-F5344CB8AC3E}">
        <p14:creationId xmlns:p14="http://schemas.microsoft.com/office/powerpoint/2010/main" val="58102252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4345338"/>
            <a:ext cx="3212538" cy="1015663"/>
          </a:xfrm>
          <a:prstGeom prst="rect">
            <a:avLst/>
          </a:prstGeom>
          <a:noFill/>
        </p:spPr>
        <p:txBody>
          <a:bodyPr wrap="square" rtlCol="0">
            <a:spAutoFit/>
          </a:bodyPr>
          <a:lstStyle/>
          <a:p>
            <a:pPr algn="ctr"/>
            <a:r>
              <a:rPr lang="en-US" sz="2000" dirty="0">
                <a:latin typeface="+mn-lt"/>
              </a:rPr>
              <a:t>Rate constant (model fitting parameter</a:t>
            </a:r>
            <a:r>
              <a:rPr lang="en-US" sz="2000" dirty="0" smtClean="0">
                <a:latin typeface="+mn-lt"/>
              </a:rPr>
              <a:t>) : includes info on size distribution</a:t>
            </a:r>
            <a:endParaRPr lang="en-US" sz="2000" dirty="0">
              <a:latin typeface="+mn-lt"/>
            </a:endParaRPr>
          </a:p>
        </p:txBody>
      </p:sp>
      <p:cxnSp>
        <p:nvCxnSpPr>
          <p:cNvPr id="484" name="Elbow Connector 483"/>
          <p:cNvCxnSpPr>
            <a:cxnSpLocks/>
            <a:stCxn id="482" idx="3"/>
          </p:cNvCxnSpPr>
          <p:nvPr/>
        </p:nvCxnSpPr>
        <p:spPr>
          <a:xfrm flipV="1">
            <a:off x="3463391" y="2624580"/>
            <a:ext cx="685440" cy="222859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500833"/>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cxnSp>
        <p:nvCxnSpPr>
          <p:cNvPr id="20" name="Elbow Connector 19"/>
          <p:cNvCxnSpPr>
            <a:cxnSpLocks/>
          </p:cNvCxnSpPr>
          <p:nvPr/>
        </p:nvCxnSpPr>
        <p:spPr>
          <a:xfrm rot="16200000" flipV="1">
            <a:off x="1829990" y="2726234"/>
            <a:ext cx="259287" cy="5598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02032" y="2938955"/>
            <a:ext cx="3212538" cy="1015663"/>
          </a:xfrm>
          <a:prstGeom prst="rect">
            <a:avLst/>
          </a:prstGeom>
          <a:noFill/>
        </p:spPr>
        <p:txBody>
          <a:bodyPr wrap="square" rtlCol="0">
            <a:spAutoFit/>
          </a:bodyPr>
          <a:lstStyle/>
          <a:p>
            <a:pPr algn="ctr"/>
            <a:r>
              <a:rPr lang="en-US" sz="2000" dirty="0" smtClean="0">
                <a:latin typeface="+mn-lt"/>
              </a:rPr>
              <a:t>Dimensionless concentration of particles that don’t settle</a:t>
            </a:r>
            <a:endParaRPr lang="en-US" sz="2000" dirty="0">
              <a:latin typeface="+mn-lt"/>
            </a:endParaRPr>
          </a:p>
        </p:txBody>
      </p:sp>
    </p:spTree>
    <p:extLst>
      <p:ext uri="{BB962C8B-B14F-4D97-AF65-F5344CB8AC3E}">
        <p14:creationId xmlns:p14="http://schemas.microsoft.com/office/powerpoint/2010/main" val="3644169939"/>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concentration</a:t>
            </a:r>
            <a:endParaRPr lang="en-US" dirty="0"/>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smtClean="0"/>
              <a:t>k </a:t>
            </a:r>
            <a:r>
              <a:rPr lang="en-US" sz="2400" dirty="0" smtClean="0">
                <a:hlinkClick r:id="rId14"/>
              </a:rPr>
              <a:t>determined by William </a:t>
            </a:r>
            <a:r>
              <a:rPr lang="en-US" sz="2400" dirty="0" err="1" smtClean="0">
                <a:hlinkClick r:id="rId14"/>
              </a:rPr>
              <a:t>Pennock</a:t>
            </a:r>
            <a:r>
              <a:rPr lang="en-US" sz="2400" dirty="0" smtClean="0"/>
              <a:t> to have a value of about 0.03.</a:t>
            </a:r>
          </a:p>
          <a:p>
            <a:r>
              <a:rPr lang="en-US" sz="2400" dirty="0" smtClean="0"/>
              <a:t>Clay diameter assumed to be 7 micrometer</a:t>
            </a:r>
          </a:p>
          <a:p>
            <a:r>
              <a:rPr lang="en-US" sz="2400" dirty="0" smtClean="0"/>
              <a:t>68 NTU = 100 mg/L Kaolin clay</a:t>
            </a:r>
          </a:p>
          <a:p>
            <a:r>
              <a:rPr lang="en-US" sz="2400" dirty="0" smtClean="0"/>
              <a:t>Coagulant nanoparticles = 90 nm in diameter</a:t>
            </a:r>
            <a:endParaRPr lang="en-US" sz="2400" dirty="0"/>
          </a:p>
        </p:txBody>
      </p:sp>
    </p:spTree>
    <p:extLst>
      <p:ext uri="{BB962C8B-B14F-4D97-AF65-F5344CB8AC3E}">
        <p14:creationId xmlns:p14="http://schemas.microsoft.com/office/powerpoint/2010/main" val="1801195840"/>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Surface Water often has Natural Organic Matter (NOM)</a:t>
            </a:r>
            <a:endParaRPr lang="en-US" sz="3600" dirty="0"/>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smtClean="0"/>
              <a:t>Natural </a:t>
            </a:r>
            <a:r>
              <a:rPr lang="en-US" dirty="0"/>
              <a:t>Organic Matter </a:t>
            </a:r>
            <a:r>
              <a:rPr lang="en-US" dirty="0" smtClean="0"/>
              <a:t>(NOM</a:t>
            </a:r>
            <a:r>
              <a:rPr lang="en-US" dirty="0"/>
              <a:t>)</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140153"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4.16667E-6 1.48148E-6 C 0.03507 0.02106 0.046 0.04815 0.1052 0.06366 C 0.16388 0.07986 0.28159 0.04653 0.35312 0.09514 L 0.56788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6508721" y="-2865736"/>
            <a:ext cx="2753704" cy="7762185"/>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655792"/>
            <a:ext cx="5090434" cy="7762185"/>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4.07407E-6 L 0.20747 0.04051 " pathEditMode="relative" rAng="0" ptsTypes="AA">
                                      <p:cBhvr>
                                        <p:cTn id="6" dur="2000" fill="hold"/>
                                        <p:tgtEl>
                                          <p:spTgt spid="108"/>
                                        </p:tgtEl>
                                        <p:attrNameLst>
                                          <p:attrName>ppt_x</p:attrName>
                                          <p:attrName>ppt_y</p:attrName>
                                        </p:attrNameLst>
                                      </p:cBhvr>
                                      <p:rCtr x="10365" y="2014"/>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0 0 L 0.25 0 E" pathEditMode="relative" ptsTypes="">
                                      <p:cBhvr>
                                        <p:cTn id="9" dur="2000" fill="hold"/>
                                        <p:tgtEl>
                                          <p:spTgt spid="10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attachment efficiency</a:t>
            </a:r>
            <a:endParaRPr lang="en-US" dirty="0"/>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Dissolved organic matter changes flocculation</a:t>
            </a:r>
            <a:endParaRPr lang="en-US" dirty="0"/>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smtClean="0"/>
                <a:t>-log of fraction remaining</a:t>
              </a:r>
              <a:endParaRPr lang="en-US" sz="1800" dirty="0"/>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smtClean="0"/>
                  <a:t>90% removal</a:t>
                </a:r>
                <a:endParaRPr lang="en-US" sz="1800" dirty="0"/>
              </a:p>
            </p:txBody>
          </p:sp>
        </p:grpSp>
      </p:grpSp>
      <p:cxnSp>
        <p:nvCxnSpPr>
          <p:cNvPr id="29" name="Straight Arrow Connector 28"/>
          <p:cNvCxnSpPr/>
          <p:nvPr/>
        </p:nvCxnSpPr>
        <p:spPr>
          <a:xfrm>
            <a:off x="5076092" y="1910862"/>
            <a:ext cx="1067861" cy="18574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smtClean="0"/>
              <a:t>Increased </a:t>
            </a:r>
            <a:r>
              <a:rPr lang="en-US" sz="1800" dirty="0" err="1" smtClean="0"/>
              <a:t>humic</a:t>
            </a:r>
            <a:r>
              <a:rPr lang="en-US" sz="1800" dirty="0" smtClean="0"/>
              <a:t> acid</a:t>
            </a:r>
            <a:endParaRPr lang="en-US" sz="1800" dirty="0"/>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Settled water turbidity can be predicted!</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smtClean="0"/>
              <a:t>-log of fraction remaining</a:t>
            </a:r>
            <a:endParaRPr lang="en-US" sz="2000" dirty="0"/>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smtClean="0"/>
              <a:t>90% removal</a:t>
            </a:r>
            <a:endParaRPr lang="en-US" dirty="0"/>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a:t>
            </a:r>
            <a:r>
              <a:rPr lang="en-US" dirty="0" smtClean="0"/>
              <a:t>design (we are working on this!)</a:t>
            </a:r>
            <a:endParaRPr lang="en-US" dirty="0"/>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a:t>
            </a:r>
            <a:r>
              <a:rPr lang="en-US" sz="3200" dirty="0" smtClean="0"/>
              <a:t>AguaClara Hydraulic Flocculation Model</a:t>
            </a:r>
            <a:endParaRPr lang="en-US" dirty="0"/>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smtClean="0"/>
              <a:t>In fluid shear only similarly sized particles can collide</a:t>
            </a:r>
            <a:endParaRPr lang="en-US" dirty="0"/>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a:t>
            </a:r>
            <a:r>
              <a:rPr lang="en-US" sz="2800" dirty="0" smtClean="0"/>
              <a:t>primary particles decreases</a:t>
            </a:r>
            <a:endParaRPr lang="en-US" sz="2800" dirty="0"/>
          </a:p>
          <a:p>
            <a:pPr>
              <a:lnSpc>
                <a:spcPct val="90000"/>
              </a:lnSpc>
            </a:pPr>
            <a:r>
              <a:rPr lang="en-US" sz="2800" dirty="0" smtClean="0"/>
              <a:t>Primary particles </a:t>
            </a:r>
            <a:r>
              <a:rPr lang="en-US" sz="2800" dirty="0"/>
              <a:t>can’t attach to </a:t>
            </a:r>
            <a:r>
              <a:rPr lang="en-US" sz="2800" dirty="0" smtClean="0"/>
              <a:t>flocs in shear flow</a:t>
            </a:r>
          </a:p>
          <a:p>
            <a:pPr lvl="1">
              <a:lnSpc>
                <a:spcPct val="90000"/>
              </a:lnSpc>
            </a:pPr>
            <a:r>
              <a:rPr lang="en-US" sz="2400" dirty="0" smtClean="0"/>
              <a:t>Likely because of the boundary layer of fluid around the floc</a:t>
            </a:r>
          </a:p>
          <a:p>
            <a:pPr>
              <a:lnSpc>
                <a:spcPct val="90000"/>
              </a:lnSpc>
            </a:pPr>
            <a:r>
              <a:rPr lang="en-US" sz="2800" dirty="0" smtClean="0"/>
              <a:t>Getting rid of the last primary particles is our challenge!</a:t>
            </a:r>
            <a:endParaRPr lang="en-US" sz="2800" dirty="0"/>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smtClean="0"/>
              <a:t>Why </a:t>
            </a:r>
            <a:r>
              <a:rPr lang="en-US" dirty="0"/>
              <a:t>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a:xfrm>
            <a:off x="457200" y="1600200"/>
            <a:ext cx="8229600" cy="4525963"/>
          </a:xfrm>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extLst/>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80"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a:ex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6828655" y="4968416"/>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8196" y="4336250"/>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930434" y="3833597"/>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3.61111E-6 -0.00092 C 0.08073 -0.0037 0.55955 0.02269 0.60504 -0.00602 C 0.7 -0.05278 0.70018 -0.02708 0.73611 -0.03472 " pathEditMode="relative" rAng="0" ptsTypes="AAA">
                                      <p:cBhvr>
                                        <p:cTn id="10" dur="10000" fill="hold"/>
                                        <p:tgtEl>
                                          <p:spTgt spid="5"/>
                                        </p:tgtEl>
                                        <p:attrNameLst>
                                          <p:attrName>ppt_x</p:attrName>
                                          <p:attrName>ppt_y</p:attrName>
                                        </p:attrNameLst>
                                      </p:cBhvr>
                                      <p:rCtr x="36806"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7" y="1564210"/>
            <a:ext cx="1609143" cy="422857"/>
          </a:xfrm>
          <a:prstGeom prst="rect">
            <a:avLst/>
          </a:prstGeom>
        </p:spPr>
      </p:pic>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67870" y="5786120"/>
            <a:ext cx="1924571"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24.9719"/>
  <p:tag name="ORIGINALWIDTH" val="989.8762"/>
  <p:tag name="LATEXADDIN" val="\documentclass{article}&#10;\usepackage{amsmath}&#10;\pagestyle{empty}&#10;\begin{document}&#10;&#10;$$d = d_{Clay} n_{Clay}^\frac{1}{D_{Fractal}}$$&#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527.934"/>
  <p:tag name="LATEXADDIN" val="\documentclass{article}&#10;\usepackage{amsmath}&#10;\pagestyle{empty}&#10;\begin{document}&#10;&#10;$\varepsilon  = \nu {G_{CS}^2}$&#10;&#10;&#10;\end{document}"/>
  <p:tag name="IGUANATEXSIZE" val="30"/>
  <p:tag name="IGUANATEXCURSOR" val="108"/>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1155.605"/>
  <p:tag name="LATEXADDIN" val="\documentclass{article}&#10;\usepackage{amsmath}&#10;\pagestyle{empty}&#10;\begin{document}&#10;&#10;$$\rlap{--}V_{Clay}^{Floc} = n_{Clay} \frac{\pi}{6} d_{Clay}^3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2236.97"/>
  <p:tag name="LATEXADDIN" val="\documentclass{article}&#10;\usepackage{amsmath}&#10;\pagestyle{empty}&#10;\begin{document}&#10;&#10;$$M_{Clay}^{Floc} = \rho_{Clay} \rlap{--}V_{Clay}^{Floc} = n_{Clay}\rho_{Clay}  \frac{\pi}{6} d_{Clay}^3 $$&#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252.344"/>
  <p:tag name="LATEXADDIN" val="\documentclass{article}&#10;\usepackage{amsmath}&#10;\pagestyle{empty}&#10;\begin{document}&#10;&#10;$$\rlap{--}V_{Total}^{Floc} =  \rlap{--}V_{H_2O}^{Floc} + \rlap{--}V_{Clay}^{Floc}  $$&#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1085.114"/>
  <p:tag name="LATEXADDIN" val="\documentclass{article}&#10;\usepackage{amsmath}&#10;\pagestyle{empty}&#10;\begin{document}&#10;&#10;$$M_{H_2O}^{Floc} = \rho_{H_2O} \rlap{--}V_{H_2O}^{Floc}  $$&#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1358.83"/>
  <p:tag name="LATEXADDIN" val="\documentclass{article}&#10;\usepackage{amsmath}&#10;\pagestyle{empty}&#10;\begin{document}&#10;&#10;$$\rlap{--}V_{Total}^{Floc} = \rlap{--} \frac{\pi}{6} d_{Clay}^3 n_{Clay}^\frac{3}{D_{Fractal}}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64.079"/>
  <p:tag name="LATEXADDIN" val="\documentclass{article}&#10;\usepackage{amsmath}&#10;\pagestyle{empty}&#10;\begin{document}&#10;&#10;$$M_{Total}^{Floc} =  M_{H_2O}^{Floc} + M_{Clay}^{Floc}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560.18"/>
  <p:tag name="LATEXADDIN" val="\documentclass{article}&#10;\usepackage{amsmath}&#10;\pagestyle{empty}&#10;\begin{document}&#10;&#10;$$M_{Water}^{Floc} + M_{Clay}^{Floc} = \rho_{Water} \rlap{--}V_{Water}^{Floc} +  \rho_{Clay} \rlap{--}V_{Clay}^{Floc}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106.112"/>
  <p:tag name="LATEXADDIN" val="\documentclass{article}&#10;\usepackage{amsmath}&#10;\pagestyle{empty}&#10;\begin{document}&#10;&#10;$$M_{Water}^{Floc} + M_{Clay}^{Floc} = \rho_{Water} \left( \rlap{--}V_{Total}^{Floc} - \rlap{--}V_{Clay}^{Floc} \right) +  \rho_{Clay} \rlap{--}V_{Clay}^{Floc}  $$&#10;&#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145.107"/>
  <p:tag name="LATEXADDIN" val="\documentclass{article}&#10;\usepackage{amsmath}&#10;\pagestyle{empty}&#10;\begin{document}&#10;&#10;$$M_{Water}^{Floc} + M_{Clay}^{Floc} = \rho_{Water}  \rlap{--}V_{Total}^{Floc}  +  \left(\rho_{Clay} - \rho_{Water}\right) \rlap{--}V_{Clay}^{Floc}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822.6472"/>
  <p:tag name="LATEXADDIN" val="\documentclass{article}&#10;\usepackage{amsmath}&#10;\pagestyle{empty}&#10;\begin{document}&#10;&#10;$$\rho_{Floc} = \frac{M_{Total}^{Floc}}{\rlap{--}V_{Total}^{Floc}}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varepsilon}{\nu} }$$&#10;&#10;&#10;\end{document}"/>
  <p:tag name="IGUANATEXSIZE" val="3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893.138"/>
  <p:tag name="LATEXADDIN" val="\documentclass{article}&#10;\usepackage{amsmath}&#10;\pagestyle{empty}&#10;\begin{document}&#10;&#10;$$M_{H_2O}^{Floc} + M_{Clay}^{Floc} = \rho_{H_2O}  \rlap{--}V_{Total}^{Floc}  +  \left(\rho_{Clay} - \rho_{H_2O}\right) \rlap{--}V_{Clay}^{Floc}  $$&#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350.956"/>
  <p:tag name="LATEXADDIN" val="\documentclass{article}&#10;\usepackage{amsmath}&#10;\pagestyle{empty}&#10;\begin{document}&#10;&#10;$$\rho_{Floc} = \frac{\rho_{H_2O}  \rlap{--}V_{Total}^{Floc}  +  \left(\rho_{Clay} - \rho_{H_2O}\right) \rlap{--}V_{Clay}^{Floc}}{\rlap{--}V_{Total}^{Floc}}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27.746"/>
  <p:tag name="LATEXADDIN" val="\documentclass{article}&#10;\usepackage{amsmath}&#10;\pagestyle{empty}&#10;\begin{document}&#10;&#10;$$\rho_{Floc} - \rho_{H_2O} = \frac{\left(\rho_{Clay} - \rho_{H_2O}\right) \rlap{--}V_{Clay}^{Floc}}{\rlap{--}V_{Total}^{Floc}} $$&#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27.746"/>
  <p:tag name="LATEXADDIN" val="\documentclass{article}&#10;\usepackage{amsmath}&#10;\pagestyle{empty}&#10;\begin{document}&#10;&#10;$$\rho_{Floc} - \rho_{H_2O} = \frac{\left(\rho_{Clay} - \rho_{H_2O}\right) \rlap{--}V_{Clay}^{Floc}}{\rlap{--}V_{Total}^{Floc}} $$&#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42.745"/>
  <p:tag name="LATEXADDIN" val="\documentclass{article}&#10;\usepackage{amsmath}&#10;\pagestyle{empty}&#10;\begin{document}&#10;&#10;$$\rho_{Floc} - \rho_{H_2O} = \left(\rho_{Clay} - \rho_{H_2O}\right) \frac{ \rlap{--}V_{Clay}^{Floc}}{\rlap{--}V_{Total}^{Floc}} $$&#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1155.605"/>
  <p:tag name="LATEXADDIN" val="\documentclass{article}&#10;\usepackage{amsmath}&#10;\pagestyle{empty}&#10;\begin{document}&#10;&#10;$$\rlap{--}V_{Clay}^{Floc} = n_{Clay} \frac{\pi}{6} d_{Clay}^3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860.8923"/>
  <p:tag name="LATEXADDIN" val="\documentclass{article}&#10;\usepackage{amsmath}&#10;\pagestyle{empty}&#10;\begin{document}&#10;&#10;$$\rlap{--}V_{Total}^{Floc} = \frac{\pi}{6} d_{Floc}^3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452.568"/>
  <p:tag name="LATEXADDIN" val="\documentclass{article}&#10;\usepackage{amsmath}&#10;\pagestyle{empty}&#10;\begin{document}&#10;&#10;$$\left(\frac{\rlap{--}V_{Total}^{Floc}}{\frac{\pi}{6} d_{Clay}^3}\right)^\frac{D_{Fractal}}{3} =  n_{Clay} $$&#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878.14"/>
  <p:tag name="LATEXADDIN" val="\documentclass{article}&#10;\usepackage{amsmath}&#10;\pagestyle{empty}&#10;\begin{document}&#10;&#10;$$\rho_{Floc} - \rho_{H_2O} = \left(\rho_{Clay} - \rho_{H_2O}\right) \frac{  d_{Clay}^3  \left(\frac{ d_{Floc}^3}{ d_{Clay}^3}\right)^\frac{D_{Fractal}}{3}}{ d_{Floc}^3 } $$&#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376.828"/>
  <p:tag name="LATEXADDIN" val="\documentclass{article}&#10;\usepackage{amsmath}&#10;\pagestyle{empty}&#10;\begin{document}&#10;&#10;$$n_{Clay} = \left(\frac{ d_{Floc}^3}{ d_{Clay}^3}\right)^\frac{D_{Fractal}}{3} $$&#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805.024"/>
  <p:tag name="LATEXADDIN" val="\documentclass{article}&#10;\usepackage{amsmath}&#10;\pagestyle{empty}&#10;\begin{document}&#10;&#10;$$\rlap{--}V_{Clay}^{Floc} = \frac{\pi}{6} d_{Clay}^3  \left(\frac{ d_{Floc}^3}{ d_{Clay}^3}\right)^\frac{D_{Fractal}}{3} $$&#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878.14"/>
  <p:tag name="LATEXADDIN" val="\documentclass{article}&#10;\usepackage{amsmath}&#10;\pagestyle{empty}&#10;\begin{document}&#10;&#10;$$\rho_{Floc} - \rho_{H_2O} = \left(\rho_{Clay} - \rho_{H_2O}\right) \frac{  d_{Clay}^3  \left(\frac{ d_{Floc}^3}{ d_{Clay}^3}\right)^\frac{D_{Fractal}}{3}}{ d_{Floc}^3 } $$&#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 4540 2015">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 4540 2016">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239564</TotalTime>
  <Words>3655</Words>
  <Application>Microsoft Office PowerPoint</Application>
  <PresentationFormat>On-screen Show (4:3)</PresentationFormat>
  <Paragraphs>495</Paragraphs>
  <Slides>76</Slides>
  <Notes>37</Notes>
  <HiddenSlides>0</HiddenSlides>
  <MMClips>0</MMClips>
  <ScaleCrop>false</ScaleCrop>
  <HeadingPairs>
    <vt:vector size="10" baseType="variant">
      <vt:variant>
        <vt:lpstr>Fonts Used</vt:lpstr>
      </vt:variant>
      <vt:variant>
        <vt:i4>8</vt:i4>
      </vt:variant>
      <vt:variant>
        <vt:lpstr>Theme</vt:lpstr>
      </vt:variant>
      <vt:variant>
        <vt:i4>2</vt:i4>
      </vt:variant>
      <vt:variant>
        <vt:lpstr>Links</vt:lpstr>
      </vt:variant>
      <vt:variant>
        <vt:i4>2</vt:i4>
      </vt:variant>
      <vt:variant>
        <vt:lpstr>Embedded OLE Servers</vt:lpstr>
      </vt:variant>
      <vt:variant>
        <vt:i4>1</vt:i4>
      </vt:variant>
      <vt:variant>
        <vt:lpstr>Slide Titles</vt:lpstr>
      </vt:variant>
      <vt:variant>
        <vt:i4>76</vt:i4>
      </vt:variant>
    </vt:vector>
  </HeadingPairs>
  <TitlesOfParts>
    <vt:vector size="89" baseType="lpstr">
      <vt:lpstr>Arial</vt:lpstr>
      <vt:lpstr>Cambria Math</vt:lpstr>
      <vt:lpstr>Candara</vt:lpstr>
      <vt:lpstr>GreekC</vt:lpstr>
      <vt:lpstr>Helvetica</vt:lpstr>
      <vt:lpstr>Symbol</vt:lpstr>
      <vt:lpstr>Times New Roman</vt:lpstr>
      <vt:lpstr>Wingdings</vt:lpstr>
      <vt:lpstr>Lecture 4540 2015</vt:lpstr>
      <vt:lpstr>Lecture 4540 2016</vt:lpstr>
      <vt:lpstr>file:///C:\Users\mw24\Google%20Drive\Mathcad%2015%20files\Rapid%20mix%20exploration%202.xmcd\Selection%2043%20795%20408%201090</vt:lpstr>
      <vt:lpstr>file:///C:\Users\mw24\Google%20Drive\Mathcad%2015%20files\Rapid%20mix%20exploration%202.xmcd\Selection%20635%20843%201011%201130</vt:lpstr>
      <vt:lpstr>Equation</vt:lpstr>
      <vt:lpstr>Flocculation Models</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Primary particle does not attach to a large floc in uniform shear* (edge of knowledge alert)</vt:lpstr>
      <vt:lpstr>Similar size flocs can collide and attach* (edge of knowledge alert)</vt:lpstr>
      <vt:lpstr>Wait! How do the coagulant nanoparticles get to the clay?</vt:lpstr>
      <vt:lpstr>Flocculation models based on geometry and stickiness of nanoparticles can predict performance</vt:lpstr>
      <vt:lpstr>Human hair is 50 mm in diameter</vt:lpstr>
      <vt:lpstr>Sizes of a few particles</vt:lpstr>
      <vt:lpstr>How much coagulant should we add?</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Clay + Coagulant nanoparticle density (clay dominates)</vt:lpstr>
      <vt:lpstr>Clay + Coagulant nanoparticle density (clay dominates)</vt:lpstr>
      <vt:lpstr>Clay + Coagulant nanoparticle density (clay dominates)</vt:lpstr>
      <vt:lpstr>Clay + Coagulant nanoparticle density (clay dominates)</vt:lpstr>
      <vt:lpstr>What happens as coagulant dose increases?</vt:lpstr>
      <vt:lpstr>Floc Density Hypotheses (fluffy flocs)</vt:lpstr>
      <vt:lpstr>PowerPoint Presentation</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Surface Water often has Natural Organic Matter (NOM)</vt:lpstr>
      <vt:lpstr>PowerPoint Presentation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AguaClara Hydraulic Flocculation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mw24</cp:lastModifiedBy>
  <cp:revision>6821</cp:revision>
  <dcterms:created xsi:type="dcterms:W3CDTF">2009-05-27T15:44:15Z</dcterms:created>
  <dcterms:modified xsi:type="dcterms:W3CDTF">2020-04-06T13:54:15Z</dcterms:modified>
</cp:coreProperties>
</file>